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2" r:id="rId5"/>
    <p:sldId id="263" r:id="rId6"/>
    <p:sldId id="264" r:id="rId7"/>
    <p:sldId id="265" r:id="rId8"/>
    <p:sldId id="266" r:id="rId9"/>
    <p:sldId id="268" r:id="rId10"/>
    <p:sldId id="273" r:id="rId11"/>
    <p:sldId id="274" r:id="rId12"/>
    <p:sldId id="276" r:id="rId13"/>
    <p:sldId id="277" r:id="rId14"/>
    <p:sldId id="269" r:id="rId15"/>
    <p:sldId id="285" r:id="rId16"/>
    <p:sldId id="278" r:id="rId17"/>
    <p:sldId id="279" r:id="rId18"/>
    <p:sldId id="284" r:id="rId19"/>
    <p:sldId id="281" r:id="rId20"/>
    <p:sldId id="286" r:id="rId21"/>
    <p:sldId id="291" r:id="rId22"/>
    <p:sldId id="292" r:id="rId23"/>
    <p:sldId id="289" r:id="rId24"/>
    <p:sldId id="290" r:id="rId25"/>
    <p:sldId id="293" r:id="rId26"/>
    <p:sldId id="259" r:id="rId27"/>
    <p:sldId id="260" r:id="rId28"/>
    <p:sldId id="261" r:id="rId29"/>
    <p:sldId id="295" r:id="rId30"/>
    <p:sldId id="27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92"/>
    <p:restoredTop sz="94626"/>
  </p:normalViewPr>
  <p:slideViewPr>
    <p:cSldViewPr snapToGrid="0">
      <p:cViewPr varScale="1">
        <p:scale>
          <a:sx n="121" d="100"/>
          <a:sy n="121" d="100"/>
        </p:scale>
        <p:origin x="6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Q1</c:v>
                </c:pt>
                <c:pt idx="1">
                  <c:v>Q2</c:v>
                </c:pt>
                <c:pt idx="2">
                  <c:v>Q3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161-4FC4-B3E4-D37A5AEE23BB}"/>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Q1</c:v>
                </c:pt>
                <c:pt idx="1">
                  <c:v>Q2</c:v>
                </c:pt>
                <c:pt idx="2">
                  <c:v>Q3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161-4FC4-B3E4-D37A5AEE23BB}"/>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Q1</c:v>
                </c:pt>
                <c:pt idx="1">
                  <c:v>Q2</c:v>
                </c:pt>
                <c:pt idx="2">
                  <c:v>Q3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161-4FC4-B3E4-D37A5AEE23BB}"/>
            </c:ext>
          </c:extLst>
        </c:ser>
        <c:dLbls>
          <c:showLegendKey val="0"/>
          <c:showVal val="0"/>
          <c:showCatName val="0"/>
          <c:showSerName val="0"/>
          <c:showPercent val="0"/>
          <c:showBubbleSize val="0"/>
        </c:dLbls>
        <c:gapWidth val="219"/>
        <c:overlap val="-27"/>
        <c:axId val="229001183"/>
        <c:axId val="228998687"/>
      </c:barChart>
      <c:catAx>
        <c:axId val="2290011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8998687"/>
        <c:crosses val="autoZero"/>
        <c:auto val="1"/>
        <c:lblAlgn val="ctr"/>
        <c:lblOffset val="100"/>
        <c:noMultiLvlLbl val="0"/>
      </c:catAx>
      <c:valAx>
        <c:axId val="2289986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90011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Q1</c:v>
                </c:pt>
                <c:pt idx="1">
                  <c:v>Q2</c:v>
                </c:pt>
                <c:pt idx="2">
                  <c:v>Q3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161-4FC4-B3E4-D37A5AEE23BB}"/>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Q1</c:v>
                </c:pt>
                <c:pt idx="1">
                  <c:v>Q2</c:v>
                </c:pt>
                <c:pt idx="2">
                  <c:v>Q3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161-4FC4-B3E4-D37A5AEE23BB}"/>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Q1</c:v>
                </c:pt>
                <c:pt idx="1">
                  <c:v>Q2</c:v>
                </c:pt>
                <c:pt idx="2">
                  <c:v>Q3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161-4FC4-B3E4-D37A5AEE23BB}"/>
            </c:ext>
          </c:extLst>
        </c:ser>
        <c:dLbls>
          <c:showLegendKey val="0"/>
          <c:showVal val="0"/>
          <c:showCatName val="0"/>
          <c:showSerName val="0"/>
          <c:showPercent val="0"/>
          <c:showBubbleSize val="0"/>
        </c:dLbls>
        <c:gapWidth val="219"/>
        <c:overlap val="-27"/>
        <c:axId val="229001183"/>
        <c:axId val="228998687"/>
      </c:barChart>
      <c:catAx>
        <c:axId val="2290011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8998687"/>
        <c:crosses val="autoZero"/>
        <c:auto val="1"/>
        <c:lblAlgn val="ctr"/>
        <c:lblOffset val="100"/>
        <c:noMultiLvlLbl val="0"/>
      </c:catAx>
      <c:valAx>
        <c:axId val="2289986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90011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Q1</c:v>
                </c:pt>
                <c:pt idx="1">
                  <c:v>Q2</c:v>
                </c:pt>
                <c:pt idx="2">
                  <c:v>Q3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161-4FC4-B3E4-D37A5AEE23BB}"/>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Q1</c:v>
                </c:pt>
                <c:pt idx="1">
                  <c:v>Q2</c:v>
                </c:pt>
                <c:pt idx="2">
                  <c:v>Q3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161-4FC4-B3E4-D37A5AEE23BB}"/>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Q1</c:v>
                </c:pt>
                <c:pt idx="1">
                  <c:v>Q2</c:v>
                </c:pt>
                <c:pt idx="2">
                  <c:v>Q3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161-4FC4-B3E4-D37A5AEE23BB}"/>
            </c:ext>
          </c:extLst>
        </c:ser>
        <c:dLbls>
          <c:showLegendKey val="0"/>
          <c:showVal val="0"/>
          <c:showCatName val="0"/>
          <c:showSerName val="0"/>
          <c:showPercent val="0"/>
          <c:showBubbleSize val="0"/>
        </c:dLbls>
        <c:gapWidth val="219"/>
        <c:overlap val="-27"/>
        <c:axId val="229001183"/>
        <c:axId val="228998687"/>
      </c:barChart>
      <c:catAx>
        <c:axId val="2290011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8998687"/>
        <c:crosses val="autoZero"/>
        <c:auto val="1"/>
        <c:lblAlgn val="ctr"/>
        <c:lblOffset val="100"/>
        <c:noMultiLvlLbl val="0"/>
      </c:catAx>
      <c:valAx>
        <c:axId val="2289986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90011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4.png"/></Relationships>
</file>

<file path=ppt/drawings/_rels/drawing2.xml.rels><?xml version="1.0" encoding="UTF-8" standalone="yes"?>
<Relationships xmlns="http://schemas.openxmlformats.org/package/2006/relationships"><Relationship Id="rId1" Type="http://schemas.openxmlformats.org/officeDocument/2006/relationships/image" Target="../media/image5.png"/></Relationships>
</file>

<file path=ppt/drawings/_rels/drawing3.xml.rels><?xml version="1.0" encoding="UTF-8" standalone="yes"?>
<Relationships xmlns="http://schemas.openxmlformats.org/package/2006/relationships"><Relationship Id="rId1" Type="http://schemas.openxmlformats.org/officeDocument/2006/relationships/image" Target="../media/image6.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4" name="chart">
          <a:extLst xmlns:a="http://schemas.openxmlformats.org/drawingml/2006/main">
            <a:ext uri="{FF2B5EF4-FFF2-40B4-BE49-F238E27FC236}">
              <a16:creationId xmlns:a16="http://schemas.microsoft.com/office/drawing/2014/main" id="{3DC2E8F1-F32B-4986-FBEA-A86A6FF9A6A5}"/>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2191999" cy="2519265"/>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0F75C519-0F00-68D2-09C5-03A4B297A13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2052040" cy="5264667"/>
        </a:xfrm>
        <a:prstGeom xmlns:a="http://schemas.openxmlformats.org/drawingml/2006/main" prst="rect">
          <a:avLst/>
        </a:prstGeom>
      </cdr:spPr>
    </cdr:pic>
  </cdr:relSizeAnchor>
</c:userShapes>
</file>

<file path=ppt/drawings/drawing3.xml><?xml version="1.0" encoding="utf-8"?>
<c:userShapes xmlns:c="http://schemas.openxmlformats.org/drawingml/2006/chart">
  <cdr:relSizeAnchor xmlns:cdr="http://schemas.openxmlformats.org/drawingml/2006/chartDrawing">
    <cdr:from>
      <cdr:x>0</cdr:x>
      <cdr:y>0</cdr:y>
    </cdr:from>
    <cdr:to>
      <cdr:x>1</cdr:x>
      <cdr:y>1</cdr:y>
    </cdr:to>
    <cdr:pic>
      <cdr:nvPicPr>
        <cdr:cNvPr id="3" name="chart">
          <a:extLst xmlns:a="http://schemas.openxmlformats.org/drawingml/2006/main">
            <a:ext uri="{FF2B5EF4-FFF2-40B4-BE49-F238E27FC236}">
              <a16:creationId xmlns:a16="http://schemas.microsoft.com/office/drawing/2014/main" id="{9C425C77-98F8-189A-BF16-16D2028F2188}"/>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2191999" cy="5264667"/>
        </a:xfrm>
        <a:prstGeom xmlns:a="http://schemas.openxmlformats.org/drawingml/2006/main" prst="rect">
          <a:avLst/>
        </a:prstGeom>
      </cdr:spPr>
    </cdr:pic>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4B0C3-BEED-4EB7-80F4-D4A71DD32E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DFBF20-B6C5-5146-DF9C-EDC0632352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FCF49A-E33B-CC01-3AF9-F322E3F403F1}"/>
              </a:ext>
            </a:extLst>
          </p:cNvPr>
          <p:cNvSpPr>
            <a:spLocks noGrp="1"/>
          </p:cNvSpPr>
          <p:nvPr>
            <p:ph type="dt" sz="half" idx="10"/>
          </p:nvPr>
        </p:nvSpPr>
        <p:spPr/>
        <p:txBody>
          <a:bodyPr/>
          <a:lstStyle/>
          <a:p>
            <a:fld id="{6286FE47-A9B5-D342-9F6F-070A63BDE474}" type="datetimeFigureOut">
              <a:rPr lang="en-US" smtClean="0"/>
              <a:t>2/8/23</a:t>
            </a:fld>
            <a:endParaRPr lang="en-US"/>
          </a:p>
        </p:txBody>
      </p:sp>
      <p:sp>
        <p:nvSpPr>
          <p:cNvPr id="5" name="Footer Placeholder 4">
            <a:extLst>
              <a:ext uri="{FF2B5EF4-FFF2-40B4-BE49-F238E27FC236}">
                <a16:creationId xmlns:a16="http://schemas.microsoft.com/office/drawing/2014/main" id="{49640D2D-09CB-34DB-8261-4498870AB7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EF3786-EEBC-D4E1-CF75-AFBCA0DC13B0}"/>
              </a:ext>
            </a:extLst>
          </p:cNvPr>
          <p:cNvSpPr>
            <a:spLocks noGrp="1"/>
          </p:cNvSpPr>
          <p:nvPr>
            <p:ph type="sldNum" sz="quarter" idx="12"/>
          </p:nvPr>
        </p:nvSpPr>
        <p:spPr/>
        <p:txBody>
          <a:bodyPr/>
          <a:lstStyle/>
          <a:p>
            <a:fld id="{C9FD3AEB-1583-294E-AF64-D2F5192C5AC2}" type="slidenum">
              <a:rPr lang="en-US" smtClean="0"/>
              <a:t>‹#›</a:t>
            </a:fld>
            <a:endParaRPr lang="en-US"/>
          </a:p>
        </p:txBody>
      </p:sp>
    </p:spTree>
    <p:extLst>
      <p:ext uri="{BB962C8B-B14F-4D97-AF65-F5344CB8AC3E}">
        <p14:creationId xmlns:p14="http://schemas.microsoft.com/office/powerpoint/2010/main" val="3328235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84ABA-2B59-29AF-675D-5DBB66B9D1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4B66C6-61E4-72F2-8A53-64453A6B32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B766CD-9770-ECAF-BAAD-8266507E98BD}"/>
              </a:ext>
            </a:extLst>
          </p:cNvPr>
          <p:cNvSpPr>
            <a:spLocks noGrp="1"/>
          </p:cNvSpPr>
          <p:nvPr>
            <p:ph type="dt" sz="half" idx="10"/>
          </p:nvPr>
        </p:nvSpPr>
        <p:spPr/>
        <p:txBody>
          <a:bodyPr/>
          <a:lstStyle/>
          <a:p>
            <a:fld id="{6286FE47-A9B5-D342-9F6F-070A63BDE474}" type="datetimeFigureOut">
              <a:rPr lang="en-US" smtClean="0"/>
              <a:t>2/8/23</a:t>
            </a:fld>
            <a:endParaRPr lang="en-US"/>
          </a:p>
        </p:txBody>
      </p:sp>
      <p:sp>
        <p:nvSpPr>
          <p:cNvPr id="5" name="Footer Placeholder 4">
            <a:extLst>
              <a:ext uri="{FF2B5EF4-FFF2-40B4-BE49-F238E27FC236}">
                <a16:creationId xmlns:a16="http://schemas.microsoft.com/office/drawing/2014/main" id="{F88861AF-DA63-DCFC-9C04-E6F1BB033E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3ADD95-8F0C-063C-ED6F-A8204D1F03CF}"/>
              </a:ext>
            </a:extLst>
          </p:cNvPr>
          <p:cNvSpPr>
            <a:spLocks noGrp="1"/>
          </p:cNvSpPr>
          <p:nvPr>
            <p:ph type="sldNum" sz="quarter" idx="12"/>
          </p:nvPr>
        </p:nvSpPr>
        <p:spPr/>
        <p:txBody>
          <a:bodyPr/>
          <a:lstStyle/>
          <a:p>
            <a:fld id="{C9FD3AEB-1583-294E-AF64-D2F5192C5AC2}" type="slidenum">
              <a:rPr lang="en-US" smtClean="0"/>
              <a:t>‹#›</a:t>
            </a:fld>
            <a:endParaRPr lang="en-US"/>
          </a:p>
        </p:txBody>
      </p:sp>
    </p:spTree>
    <p:extLst>
      <p:ext uri="{BB962C8B-B14F-4D97-AF65-F5344CB8AC3E}">
        <p14:creationId xmlns:p14="http://schemas.microsoft.com/office/powerpoint/2010/main" val="163252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6BBEF7-7EA6-CEF0-DF00-FEE66C9363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796F0E-B929-B4ED-5BD4-53C0D913D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9A1723-F2F5-CC0D-61F3-71E76DF245F6}"/>
              </a:ext>
            </a:extLst>
          </p:cNvPr>
          <p:cNvSpPr>
            <a:spLocks noGrp="1"/>
          </p:cNvSpPr>
          <p:nvPr>
            <p:ph type="dt" sz="half" idx="10"/>
          </p:nvPr>
        </p:nvSpPr>
        <p:spPr/>
        <p:txBody>
          <a:bodyPr/>
          <a:lstStyle/>
          <a:p>
            <a:fld id="{6286FE47-A9B5-D342-9F6F-070A63BDE474}" type="datetimeFigureOut">
              <a:rPr lang="en-US" smtClean="0"/>
              <a:t>2/8/23</a:t>
            </a:fld>
            <a:endParaRPr lang="en-US"/>
          </a:p>
        </p:txBody>
      </p:sp>
      <p:sp>
        <p:nvSpPr>
          <p:cNvPr id="5" name="Footer Placeholder 4">
            <a:extLst>
              <a:ext uri="{FF2B5EF4-FFF2-40B4-BE49-F238E27FC236}">
                <a16:creationId xmlns:a16="http://schemas.microsoft.com/office/drawing/2014/main" id="{11F496E6-01E0-796B-7D4B-B3CAA46706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54A89-9C45-BB42-D8FB-8CE7D471D1A4}"/>
              </a:ext>
            </a:extLst>
          </p:cNvPr>
          <p:cNvSpPr>
            <a:spLocks noGrp="1"/>
          </p:cNvSpPr>
          <p:nvPr>
            <p:ph type="sldNum" sz="quarter" idx="12"/>
          </p:nvPr>
        </p:nvSpPr>
        <p:spPr/>
        <p:txBody>
          <a:bodyPr/>
          <a:lstStyle/>
          <a:p>
            <a:fld id="{C9FD3AEB-1583-294E-AF64-D2F5192C5AC2}" type="slidenum">
              <a:rPr lang="en-US" smtClean="0"/>
              <a:t>‹#›</a:t>
            </a:fld>
            <a:endParaRPr lang="en-US"/>
          </a:p>
        </p:txBody>
      </p:sp>
    </p:spTree>
    <p:extLst>
      <p:ext uri="{BB962C8B-B14F-4D97-AF65-F5344CB8AC3E}">
        <p14:creationId xmlns:p14="http://schemas.microsoft.com/office/powerpoint/2010/main" val="13980432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064452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531898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163567369"/>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8784170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497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2638-430F-0150-3A78-9BC4D1FC09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EF66FA-F370-809C-9300-F8CC3678A1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EE85E7-56D4-776E-F04A-06E8E8F40FCC}"/>
              </a:ext>
            </a:extLst>
          </p:cNvPr>
          <p:cNvSpPr>
            <a:spLocks noGrp="1"/>
          </p:cNvSpPr>
          <p:nvPr>
            <p:ph type="dt" sz="half" idx="10"/>
          </p:nvPr>
        </p:nvSpPr>
        <p:spPr/>
        <p:txBody>
          <a:bodyPr/>
          <a:lstStyle/>
          <a:p>
            <a:fld id="{6286FE47-A9B5-D342-9F6F-070A63BDE474}" type="datetimeFigureOut">
              <a:rPr lang="en-US" smtClean="0"/>
              <a:t>2/8/23</a:t>
            </a:fld>
            <a:endParaRPr lang="en-US"/>
          </a:p>
        </p:txBody>
      </p:sp>
      <p:sp>
        <p:nvSpPr>
          <p:cNvPr id="5" name="Footer Placeholder 4">
            <a:extLst>
              <a:ext uri="{FF2B5EF4-FFF2-40B4-BE49-F238E27FC236}">
                <a16:creationId xmlns:a16="http://schemas.microsoft.com/office/drawing/2014/main" id="{9DD0F7BC-D43E-A6AD-376D-32AFF76019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BA6AAB-E387-9CAB-05AF-44ED470E6B71}"/>
              </a:ext>
            </a:extLst>
          </p:cNvPr>
          <p:cNvSpPr>
            <a:spLocks noGrp="1"/>
          </p:cNvSpPr>
          <p:nvPr>
            <p:ph type="sldNum" sz="quarter" idx="12"/>
          </p:nvPr>
        </p:nvSpPr>
        <p:spPr/>
        <p:txBody>
          <a:bodyPr/>
          <a:lstStyle/>
          <a:p>
            <a:fld id="{C9FD3AEB-1583-294E-AF64-D2F5192C5AC2}" type="slidenum">
              <a:rPr lang="en-US" smtClean="0"/>
              <a:t>‹#›</a:t>
            </a:fld>
            <a:endParaRPr lang="en-US"/>
          </a:p>
        </p:txBody>
      </p:sp>
    </p:spTree>
    <p:extLst>
      <p:ext uri="{BB962C8B-B14F-4D97-AF65-F5344CB8AC3E}">
        <p14:creationId xmlns:p14="http://schemas.microsoft.com/office/powerpoint/2010/main" val="951056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7B672-DC76-BC29-87DF-4CCB319F9C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C7E7C2-85A8-0FCF-F7AC-05373D9F7C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930CEE-8078-B953-D0D7-E4C5D976A28B}"/>
              </a:ext>
            </a:extLst>
          </p:cNvPr>
          <p:cNvSpPr>
            <a:spLocks noGrp="1"/>
          </p:cNvSpPr>
          <p:nvPr>
            <p:ph type="dt" sz="half" idx="10"/>
          </p:nvPr>
        </p:nvSpPr>
        <p:spPr/>
        <p:txBody>
          <a:bodyPr/>
          <a:lstStyle/>
          <a:p>
            <a:fld id="{6286FE47-A9B5-D342-9F6F-070A63BDE474}" type="datetimeFigureOut">
              <a:rPr lang="en-US" smtClean="0"/>
              <a:t>2/8/23</a:t>
            </a:fld>
            <a:endParaRPr lang="en-US"/>
          </a:p>
        </p:txBody>
      </p:sp>
      <p:sp>
        <p:nvSpPr>
          <p:cNvPr id="5" name="Footer Placeholder 4">
            <a:extLst>
              <a:ext uri="{FF2B5EF4-FFF2-40B4-BE49-F238E27FC236}">
                <a16:creationId xmlns:a16="http://schemas.microsoft.com/office/drawing/2014/main" id="{5C364DF5-190D-1B76-2888-D76DB52C11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1824A5-6F16-009B-87E7-403C20812E15}"/>
              </a:ext>
            </a:extLst>
          </p:cNvPr>
          <p:cNvSpPr>
            <a:spLocks noGrp="1"/>
          </p:cNvSpPr>
          <p:nvPr>
            <p:ph type="sldNum" sz="quarter" idx="12"/>
          </p:nvPr>
        </p:nvSpPr>
        <p:spPr/>
        <p:txBody>
          <a:bodyPr/>
          <a:lstStyle/>
          <a:p>
            <a:fld id="{C9FD3AEB-1583-294E-AF64-D2F5192C5AC2}" type="slidenum">
              <a:rPr lang="en-US" smtClean="0"/>
              <a:t>‹#›</a:t>
            </a:fld>
            <a:endParaRPr lang="en-US"/>
          </a:p>
        </p:txBody>
      </p:sp>
    </p:spTree>
    <p:extLst>
      <p:ext uri="{BB962C8B-B14F-4D97-AF65-F5344CB8AC3E}">
        <p14:creationId xmlns:p14="http://schemas.microsoft.com/office/powerpoint/2010/main" val="3137679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8F9FF-BFBB-19D2-5608-B6411DD42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33254C-2FB1-76DE-DAE7-D9A4A4F12A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997DF2-ACE0-3E49-163F-7C3F0DB2C9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787568-0C78-FF81-CDFA-FEEED8D9072B}"/>
              </a:ext>
            </a:extLst>
          </p:cNvPr>
          <p:cNvSpPr>
            <a:spLocks noGrp="1"/>
          </p:cNvSpPr>
          <p:nvPr>
            <p:ph type="dt" sz="half" idx="10"/>
          </p:nvPr>
        </p:nvSpPr>
        <p:spPr/>
        <p:txBody>
          <a:bodyPr/>
          <a:lstStyle/>
          <a:p>
            <a:fld id="{6286FE47-A9B5-D342-9F6F-070A63BDE474}" type="datetimeFigureOut">
              <a:rPr lang="en-US" smtClean="0"/>
              <a:t>2/8/23</a:t>
            </a:fld>
            <a:endParaRPr lang="en-US"/>
          </a:p>
        </p:txBody>
      </p:sp>
      <p:sp>
        <p:nvSpPr>
          <p:cNvPr id="6" name="Footer Placeholder 5">
            <a:extLst>
              <a:ext uri="{FF2B5EF4-FFF2-40B4-BE49-F238E27FC236}">
                <a16:creationId xmlns:a16="http://schemas.microsoft.com/office/drawing/2014/main" id="{5EAEE3E5-4B6F-380F-E8CE-A940044B60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E7B40-1EE2-763F-5508-8BB3F2E43071}"/>
              </a:ext>
            </a:extLst>
          </p:cNvPr>
          <p:cNvSpPr>
            <a:spLocks noGrp="1"/>
          </p:cNvSpPr>
          <p:nvPr>
            <p:ph type="sldNum" sz="quarter" idx="12"/>
          </p:nvPr>
        </p:nvSpPr>
        <p:spPr/>
        <p:txBody>
          <a:bodyPr/>
          <a:lstStyle/>
          <a:p>
            <a:fld id="{C9FD3AEB-1583-294E-AF64-D2F5192C5AC2}" type="slidenum">
              <a:rPr lang="en-US" smtClean="0"/>
              <a:t>‹#›</a:t>
            </a:fld>
            <a:endParaRPr lang="en-US"/>
          </a:p>
        </p:txBody>
      </p:sp>
    </p:spTree>
    <p:extLst>
      <p:ext uri="{BB962C8B-B14F-4D97-AF65-F5344CB8AC3E}">
        <p14:creationId xmlns:p14="http://schemas.microsoft.com/office/powerpoint/2010/main" val="1825790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B662-74E2-F2E5-54DE-ECD59D10EE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7540CC-84F5-CC5F-0C7B-18F5DD94F3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DE811E-B5B4-7DAE-A6EE-9FBABC5BAD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6AD961-789E-8961-77B2-515C9CDF5D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127FE5-7EB5-B9CD-436C-D6C07AFCC2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5CD1B7-7E63-8BA1-27DE-FB0CBEF0B118}"/>
              </a:ext>
            </a:extLst>
          </p:cNvPr>
          <p:cNvSpPr>
            <a:spLocks noGrp="1"/>
          </p:cNvSpPr>
          <p:nvPr>
            <p:ph type="dt" sz="half" idx="10"/>
          </p:nvPr>
        </p:nvSpPr>
        <p:spPr/>
        <p:txBody>
          <a:bodyPr/>
          <a:lstStyle/>
          <a:p>
            <a:fld id="{6286FE47-A9B5-D342-9F6F-070A63BDE474}" type="datetimeFigureOut">
              <a:rPr lang="en-US" smtClean="0"/>
              <a:t>2/8/23</a:t>
            </a:fld>
            <a:endParaRPr lang="en-US"/>
          </a:p>
        </p:txBody>
      </p:sp>
      <p:sp>
        <p:nvSpPr>
          <p:cNvPr id="8" name="Footer Placeholder 7">
            <a:extLst>
              <a:ext uri="{FF2B5EF4-FFF2-40B4-BE49-F238E27FC236}">
                <a16:creationId xmlns:a16="http://schemas.microsoft.com/office/drawing/2014/main" id="{E6D2D0B0-5A18-E0F6-BFD3-1779403E06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CDB711-6D63-6E19-6DDE-82223198DB3F}"/>
              </a:ext>
            </a:extLst>
          </p:cNvPr>
          <p:cNvSpPr>
            <a:spLocks noGrp="1"/>
          </p:cNvSpPr>
          <p:nvPr>
            <p:ph type="sldNum" sz="quarter" idx="12"/>
          </p:nvPr>
        </p:nvSpPr>
        <p:spPr/>
        <p:txBody>
          <a:bodyPr/>
          <a:lstStyle/>
          <a:p>
            <a:fld id="{C9FD3AEB-1583-294E-AF64-D2F5192C5AC2}" type="slidenum">
              <a:rPr lang="en-US" smtClean="0"/>
              <a:t>‹#›</a:t>
            </a:fld>
            <a:endParaRPr lang="en-US"/>
          </a:p>
        </p:txBody>
      </p:sp>
    </p:spTree>
    <p:extLst>
      <p:ext uri="{BB962C8B-B14F-4D97-AF65-F5344CB8AC3E}">
        <p14:creationId xmlns:p14="http://schemas.microsoft.com/office/powerpoint/2010/main" val="2964437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D1E87-4786-EAE6-B075-3A6D020DD8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7EA867-6746-BE4B-A5C4-08A924C36968}"/>
              </a:ext>
            </a:extLst>
          </p:cNvPr>
          <p:cNvSpPr>
            <a:spLocks noGrp="1"/>
          </p:cNvSpPr>
          <p:nvPr>
            <p:ph type="dt" sz="half" idx="10"/>
          </p:nvPr>
        </p:nvSpPr>
        <p:spPr/>
        <p:txBody>
          <a:bodyPr/>
          <a:lstStyle/>
          <a:p>
            <a:fld id="{6286FE47-A9B5-D342-9F6F-070A63BDE474}" type="datetimeFigureOut">
              <a:rPr lang="en-US" smtClean="0"/>
              <a:t>2/8/23</a:t>
            </a:fld>
            <a:endParaRPr lang="en-US"/>
          </a:p>
        </p:txBody>
      </p:sp>
      <p:sp>
        <p:nvSpPr>
          <p:cNvPr id="4" name="Footer Placeholder 3">
            <a:extLst>
              <a:ext uri="{FF2B5EF4-FFF2-40B4-BE49-F238E27FC236}">
                <a16:creationId xmlns:a16="http://schemas.microsoft.com/office/drawing/2014/main" id="{D63ADC5E-57D9-FAD9-CE58-AF63AD6EF9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2CEA6F-5CB0-EB2C-1B1A-D6F278DEACB8}"/>
              </a:ext>
            </a:extLst>
          </p:cNvPr>
          <p:cNvSpPr>
            <a:spLocks noGrp="1"/>
          </p:cNvSpPr>
          <p:nvPr>
            <p:ph type="sldNum" sz="quarter" idx="12"/>
          </p:nvPr>
        </p:nvSpPr>
        <p:spPr/>
        <p:txBody>
          <a:bodyPr/>
          <a:lstStyle/>
          <a:p>
            <a:fld id="{C9FD3AEB-1583-294E-AF64-D2F5192C5AC2}" type="slidenum">
              <a:rPr lang="en-US" smtClean="0"/>
              <a:t>‹#›</a:t>
            </a:fld>
            <a:endParaRPr lang="en-US"/>
          </a:p>
        </p:txBody>
      </p:sp>
    </p:spTree>
    <p:extLst>
      <p:ext uri="{BB962C8B-B14F-4D97-AF65-F5344CB8AC3E}">
        <p14:creationId xmlns:p14="http://schemas.microsoft.com/office/powerpoint/2010/main" val="3221579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988D37-5976-D949-A950-B703D34CF9EC}"/>
              </a:ext>
            </a:extLst>
          </p:cNvPr>
          <p:cNvSpPr>
            <a:spLocks noGrp="1"/>
          </p:cNvSpPr>
          <p:nvPr>
            <p:ph type="dt" sz="half" idx="10"/>
          </p:nvPr>
        </p:nvSpPr>
        <p:spPr/>
        <p:txBody>
          <a:bodyPr/>
          <a:lstStyle/>
          <a:p>
            <a:fld id="{6286FE47-A9B5-D342-9F6F-070A63BDE474}" type="datetimeFigureOut">
              <a:rPr lang="en-US" smtClean="0"/>
              <a:t>2/8/23</a:t>
            </a:fld>
            <a:endParaRPr lang="en-US"/>
          </a:p>
        </p:txBody>
      </p:sp>
      <p:sp>
        <p:nvSpPr>
          <p:cNvPr id="3" name="Footer Placeholder 2">
            <a:extLst>
              <a:ext uri="{FF2B5EF4-FFF2-40B4-BE49-F238E27FC236}">
                <a16:creationId xmlns:a16="http://schemas.microsoft.com/office/drawing/2014/main" id="{18A84178-5947-2CD9-E48D-40ECA3AEF8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DE13AD-A489-7BFB-D286-06A470FD8BE7}"/>
              </a:ext>
            </a:extLst>
          </p:cNvPr>
          <p:cNvSpPr>
            <a:spLocks noGrp="1"/>
          </p:cNvSpPr>
          <p:nvPr>
            <p:ph type="sldNum" sz="quarter" idx="12"/>
          </p:nvPr>
        </p:nvSpPr>
        <p:spPr/>
        <p:txBody>
          <a:bodyPr/>
          <a:lstStyle/>
          <a:p>
            <a:fld id="{C9FD3AEB-1583-294E-AF64-D2F5192C5AC2}" type="slidenum">
              <a:rPr lang="en-US" smtClean="0"/>
              <a:t>‹#›</a:t>
            </a:fld>
            <a:endParaRPr lang="en-US"/>
          </a:p>
        </p:txBody>
      </p:sp>
    </p:spTree>
    <p:extLst>
      <p:ext uri="{BB962C8B-B14F-4D97-AF65-F5344CB8AC3E}">
        <p14:creationId xmlns:p14="http://schemas.microsoft.com/office/powerpoint/2010/main" val="2167266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C32FA-E8C6-CB58-5827-819ADD5A77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B367AF-E28E-AC3D-FC9A-029015E829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127A23-1CEE-CEB6-19CC-6EDE678C40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71E438-7139-A8DB-AEBF-267BF80F7EC9}"/>
              </a:ext>
            </a:extLst>
          </p:cNvPr>
          <p:cNvSpPr>
            <a:spLocks noGrp="1"/>
          </p:cNvSpPr>
          <p:nvPr>
            <p:ph type="dt" sz="half" idx="10"/>
          </p:nvPr>
        </p:nvSpPr>
        <p:spPr/>
        <p:txBody>
          <a:bodyPr/>
          <a:lstStyle/>
          <a:p>
            <a:fld id="{6286FE47-A9B5-D342-9F6F-070A63BDE474}" type="datetimeFigureOut">
              <a:rPr lang="en-US" smtClean="0"/>
              <a:t>2/8/23</a:t>
            </a:fld>
            <a:endParaRPr lang="en-US"/>
          </a:p>
        </p:txBody>
      </p:sp>
      <p:sp>
        <p:nvSpPr>
          <p:cNvPr id="6" name="Footer Placeholder 5">
            <a:extLst>
              <a:ext uri="{FF2B5EF4-FFF2-40B4-BE49-F238E27FC236}">
                <a16:creationId xmlns:a16="http://schemas.microsoft.com/office/drawing/2014/main" id="{A8FD2073-48D0-B104-78A3-9E7CE6C9E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31E7A5-8086-8C1D-BFAD-D687F7503CA7}"/>
              </a:ext>
            </a:extLst>
          </p:cNvPr>
          <p:cNvSpPr>
            <a:spLocks noGrp="1"/>
          </p:cNvSpPr>
          <p:nvPr>
            <p:ph type="sldNum" sz="quarter" idx="12"/>
          </p:nvPr>
        </p:nvSpPr>
        <p:spPr/>
        <p:txBody>
          <a:bodyPr/>
          <a:lstStyle/>
          <a:p>
            <a:fld id="{C9FD3AEB-1583-294E-AF64-D2F5192C5AC2}" type="slidenum">
              <a:rPr lang="en-US" smtClean="0"/>
              <a:t>‹#›</a:t>
            </a:fld>
            <a:endParaRPr lang="en-US"/>
          </a:p>
        </p:txBody>
      </p:sp>
    </p:spTree>
    <p:extLst>
      <p:ext uri="{BB962C8B-B14F-4D97-AF65-F5344CB8AC3E}">
        <p14:creationId xmlns:p14="http://schemas.microsoft.com/office/powerpoint/2010/main" val="337321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35602-6524-5508-238F-D4435A9DFA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DE9793-97F7-EFE8-B6A9-8FF7870852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8E839E-714F-0F96-8CCB-7B23C3BFA1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88D59D-419C-DBFB-6D2D-37DAD090974C}"/>
              </a:ext>
            </a:extLst>
          </p:cNvPr>
          <p:cNvSpPr>
            <a:spLocks noGrp="1"/>
          </p:cNvSpPr>
          <p:nvPr>
            <p:ph type="dt" sz="half" idx="10"/>
          </p:nvPr>
        </p:nvSpPr>
        <p:spPr/>
        <p:txBody>
          <a:bodyPr/>
          <a:lstStyle/>
          <a:p>
            <a:fld id="{6286FE47-A9B5-D342-9F6F-070A63BDE474}" type="datetimeFigureOut">
              <a:rPr lang="en-US" smtClean="0"/>
              <a:t>2/8/23</a:t>
            </a:fld>
            <a:endParaRPr lang="en-US"/>
          </a:p>
        </p:txBody>
      </p:sp>
      <p:sp>
        <p:nvSpPr>
          <p:cNvPr id="6" name="Footer Placeholder 5">
            <a:extLst>
              <a:ext uri="{FF2B5EF4-FFF2-40B4-BE49-F238E27FC236}">
                <a16:creationId xmlns:a16="http://schemas.microsoft.com/office/drawing/2014/main" id="{D846FB6F-1152-78F0-825E-771F7069E6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82474A-8382-20EA-E27D-42DC10C4DC9D}"/>
              </a:ext>
            </a:extLst>
          </p:cNvPr>
          <p:cNvSpPr>
            <a:spLocks noGrp="1"/>
          </p:cNvSpPr>
          <p:nvPr>
            <p:ph type="sldNum" sz="quarter" idx="12"/>
          </p:nvPr>
        </p:nvSpPr>
        <p:spPr/>
        <p:txBody>
          <a:bodyPr/>
          <a:lstStyle/>
          <a:p>
            <a:fld id="{C9FD3AEB-1583-294E-AF64-D2F5192C5AC2}" type="slidenum">
              <a:rPr lang="en-US" smtClean="0"/>
              <a:t>‹#›</a:t>
            </a:fld>
            <a:endParaRPr lang="en-US"/>
          </a:p>
        </p:txBody>
      </p:sp>
    </p:spTree>
    <p:extLst>
      <p:ext uri="{BB962C8B-B14F-4D97-AF65-F5344CB8AC3E}">
        <p14:creationId xmlns:p14="http://schemas.microsoft.com/office/powerpoint/2010/main" val="1379467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87BBBD-CED5-9D97-EFF6-FE8BA9B224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3E510E-0E4A-B2A7-7FDD-6EF1B0C24D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BA592-6F15-DC5C-EC0D-7BF43107D0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86FE47-A9B5-D342-9F6F-070A63BDE474}" type="datetimeFigureOut">
              <a:rPr lang="en-US" smtClean="0"/>
              <a:t>2/8/23</a:t>
            </a:fld>
            <a:endParaRPr lang="en-US"/>
          </a:p>
        </p:txBody>
      </p:sp>
      <p:sp>
        <p:nvSpPr>
          <p:cNvPr id="5" name="Footer Placeholder 4">
            <a:extLst>
              <a:ext uri="{FF2B5EF4-FFF2-40B4-BE49-F238E27FC236}">
                <a16:creationId xmlns:a16="http://schemas.microsoft.com/office/drawing/2014/main" id="{D91A9D9F-FDFD-1894-2FBE-337D838316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2B2EBA-8DB6-6A10-49BD-EB661D7B3B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D3AEB-1583-294E-AF64-D2F5192C5AC2}" type="slidenum">
              <a:rPr lang="en-US" smtClean="0"/>
              <a:t>‹#›</a:t>
            </a:fld>
            <a:endParaRPr lang="en-US"/>
          </a:p>
        </p:txBody>
      </p:sp>
    </p:spTree>
    <p:extLst>
      <p:ext uri="{BB962C8B-B14F-4D97-AF65-F5344CB8AC3E}">
        <p14:creationId xmlns:p14="http://schemas.microsoft.com/office/powerpoint/2010/main" val="791663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AEBD5-C5F3-91F3-F10A-98FBAFD35C29}"/>
              </a:ext>
            </a:extLst>
          </p:cNvPr>
          <p:cNvSpPr>
            <a:spLocks noGrp="1"/>
          </p:cNvSpPr>
          <p:nvPr>
            <p:ph type="ctrTitle"/>
          </p:nvPr>
        </p:nvSpPr>
        <p:spPr/>
        <p:txBody>
          <a:bodyPr/>
          <a:lstStyle/>
          <a:p>
            <a:r>
              <a:rPr lang="en-US" b="1" dirty="0"/>
              <a:t>Project 3:</a:t>
            </a:r>
          </a:p>
        </p:txBody>
      </p:sp>
      <p:sp>
        <p:nvSpPr>
          <p:cNvPr id="3" name="Subtitle 2">
            <a:extLst>
              <a:ext uri="{FF2B5EF4-FFF2-40B4-BE49-F238E27FC236}">
                <a16:creationId xmlns:a16="http://schemas.microsoft.com/office/drawing/2014/main" id="{4F49F21F-AFE0-E71E-17F4-2A7CCF25E79C}"/>
              </a:ext>
            </a:extLst>
          </p:cNvPr>
          <p:cNvSpPr>
            <a:spLocks noGrp="1"/>
          </p:cNvSpPr>
          <p:nvPr>
            <p:ph type="subTitle" idx="1"/>
          </p:nvPr>
        </p:nvSpPr>
        <p:spPr/>
        <p:txBody>
          <a:bodyPr/>
          <a:lstStyle/>
          <a:p>
            <a:r>
              <a:rPr lang="en-US" b="1" dirty="0"/>
              <a:t>By: Abdoulaye Kane</a:t>
            </a:r>
          </a:p>
          <a:p>
            <a:r>
              <a:rPr lang="en-US" b="1" i="0" dirty="0">
                <a:solidFill>
                  <a:srgbClr val="1D1C1D"/>
                </a:solidFill>
                <a:effectLst/>
                <a:latin typeface="Slack-Lato"/>
              </a:rPr>
              <a:t>		</a:t>
            </a:r>
            <a:r>
              <a:rPr lang="en-US" b="1" i="0" dirty="0" err="1">
                <a:solidFill>
                  <a:srgbClr val="1D1C1D"/>
                </a:solidFill>
                <a:effectLst/>
                <a:latin typeface="Slack-Lato"/>
              </a:rPr>
              <a:t>Olagoke</a:t>
            </a:r>
            <a:r>
              <a:rPr lang="en-US" b="1" i="0" dirty="0">
                <a:solidFill>
                  <a:srgbClr val="1D1C1D"/>
                </a:solidFill>
                <a:effectLst/>
                <a:latin typeface="Slack-Lato"/>
              </a:rPr>
              <a:t> Michael </a:t>
            </a:r>
            <a:r>
              <a:rPr lang="en-US" b="1" i="0" dirty="0" err="1">
                <a:solidFill>
                  <a:srgbClr val="1D1C1D"/>
                </a:solidFill>
                <a:effectLst/>
                <a:latin typeface="Slack-Lato"/>
              </a:rPr>
              <a:t>Kupolati</a:t>
            </a:r>
            <a:endParaRPr lang="en-US" b="1" dirty="0"/>
          </a:p>
        </p:txBody>
      </p:sp>
    </p:spTree>
    <p:extLst>
      <p:ext uri="{BB962C8B-B14F-4D97-AF65-F5344CB8AC3E}">
        <p14:creationId xmlns:p14="http://schemas.microsoft.com/office/powerpoint/2010/main" val="641299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0"/>
            <a:ext cx="10515600" cy="1325563"/>
          </a:xfrm>
        </p:spPr>
        <p:txBody>
          <a:bodyPr/>
          <a:lstStyle/>
          <a:p>
            <a:r>
              <a:rPr lang="en-US" sz="2800" kern="1200" dirty="0" err="1">
                <a:solidFill>
                  <a:schemeClr val="tx1"/>
                </a:solidFill>
                <a:latin typeface="+mj-lt"/>
                <a:ea typeface="+mj-ea"/>
                <a:cs typeface="+mj-cs"/>
              </a:rPr>
              <a:t>Dataframe</a:t>
            </a:r>
            <a:r>
              <a:rPr lang="en-US" sz="2800" kern="1200" dirty="0">
                <a:solidFill>
                  <a:schemeClr val="tx1"/>
                </a:solidFill>
                <a:latin typeface="+mj-lt"/>
                <a:ea typeface="+mj-ea"/>
                <a:cs typeface="+mj-cs"/>
              </a:rPr>
              <a:t> &amp; SIGNALS </a:t>
            </a:r>
            <a:r>
              <a:rPr lang="en-US" dirty="0"/>
              <a:t>- </a:t>
            </a:r>
            <a:r>
              <a:rPr lang="en-US" sz="2800" kern="1200" dirty="0">
                <a:solidFill>
                  <a:schemeClr val="tx1"/>
                </a:solidFill>
                <a:latin typeface="+mj-lt"/>
                <a:ea typeface="+mj-ea"/>
                <a:cs typeface="+mj-cs"/>
              </a:rPr>
              <a:t>INDEX_NASDAQ.csv </a:t>
            </a:r>
            <a:endParaRPr lang="en-US" dirty="0"/>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graphicFrame>
        <p:nvGraphicFramePr>
          <p:cNvPr id="6" name="Chart Placeholder 5" descr="Chart Placeholder">
            <a:extLst>
              <a:ext uri="{FF2B5EF4-FFF2-40B4-BE49-F238E27FC236}">
                <a16:creationId xmlns:a16="http://schemas.microsoft.com/office/drawing/2014/main" id="{6F154ED7-FC5F-4626-9DAE-6254091B6B49}"/>
              </a:ext>
            </a:extLst>
          </p:cNvPr>
          <p:cNvGraphicFramePr>
            <a:graphicFrameLocks noGrp="1"/>
          </p:cNvGraphicFramePr>
          <p:nvPr>
            <p:ph type="chart" sz="quarter" idx="13"/>
          </p:nvPr>
        </p:nvGraphicFramePr>
        <p:xfrm>
          <a:off x="0" y="1091682"/>
          <a:ext cx="12191999" cy="5264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07174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0"/>
            <a:ext cx="10515600" cy="1325563"/>
          </a:xfrm>
        </p:spPr>
        <p:txBody>
          <a:bodyPr/>
          <a:lstStyle/>
          <a:p>
            <a:r>
              <a:rPr lang="en-US" sz="2800" kern="1200" dirty="0" err="1">
                <a:solidFill>
                  <a:schemeClr val="tx1"/>
                </a:solidFill>
                <a:latin typeface="+mj-lt"/>
                <a:ea typeface="+mj-ea"/>
                <a:cs typeface="+mj-cs"/>
              </a:rPr>
              <a:t>Dataframe</a:t>
            </a:r>
            <a:r>
              <a:rPr lang="en-US" sz="2800" kern="1200" dirty="0">
                <a:solidFill>
                  <a:schemeClr val="tx1"/>
                </a:solidFill>
                <a:latin typeface="+mj-lt"/>
                <a:ea typeface="+mj-ea"/>
                <a:cs typeface="+mj-cs"/>
              </a:rPr>
              <a:t> &amp; SIGNALS </a:t>
            </a:r>
            <a:r>
              <a:rPr lang="en-US" dirty="0"/>
              <a:t>- </a:t>
            </a:r>
            <a:r>
              <a:rPr lang="en-US" sz="2800" kern="1200" dirty="0">
                <a:solidFill>
                  <a:schemeClr val="tx1"/>
                </a:solidFill>
                <a:latin typeface="+mj-lt"/>
                <a:ea typeface="+mj-ea"/>
                <a:cs typeface="+mj-cs"/>
              </a:rPr>
              <a:t>INDEX_TSX.csv </a:t>
            </a:r>
            <a:endParaRPr lang="en-US" dirty="0"/>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graphicFrame>
        <p:nvGraphicFramePr>
          <p:cNvPr id="6" name="Chart Placeholder 5" descr="Chart Placeholder">
            <a:extLst>
              <a:ext uri="{FF2B5EF4-FFF2-40B4-BE49-F238E27FC236}">
                <a16:creationId xmlns:a16="http://schemas.microsoft.com/office/drawing/2014/main" id="{6F154ED7-FC5F-4626-9DAE-6254091B6B49}"/>
              </a:ext>
            </a:extLst>
          </p:cNvPr>
          <p:cNvGraphicFramePr>
            <a:graphicFrameLocks noGrp="1"/>
          </p:cNvGraphicFramePr>
          <p:nvPr>
            <p:ph type="chart" sz="quarter" idx="13"/>
          </p:nvPr>
        </p:nvGraphicFramePr>
        <p:xfrm>
          <a:off x="0" y="1091682"/>
          <a:ext cx="12191999" cy="5264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21279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779106" y="136525"/>
            <a:ext cx="10515600" cy="1325563"/>
          </a:xfrm>
        </p:spPr>
        <p:txBody>
          <a:bodyPr/>
          <a:lstStyle/>
          <a:p>
            <a:r>
              <a:rPr lang="en-US" dirty="0"/>
              <a:t>CODE snippets</a:t>
            </a:r>
          </a:p>
        </p:txBody>
      </p:sp>
      <p:graphicFrame>
        <p:nvGraphicFramePr>
          <p:cNvPr id="4" name="Table 4">
            <a:extLst>
              <a:ext uri="{FF2B5EF4-FFF2-40B4-BE49-F238E27FC236}">
                <a16:creationId xmlns:a16="http://schemas.microsoft.com/office/drawing/2014/main" id="{390E7E75-E57A-4FF0-A0E4-A4DBCF6EA89A}"/>
              </a:ext>
            </a:extLst>
          </p:cNvPr>
          <p:cNvGraphicFramePr>
            <a:graphicFrameLocks noGrp="1"/>
          </p:cNvGraphicFramePr>
          <p:nvPr>
            <p:ph type="tbl" sz="quarter" idx="14"/>
          </p:nvPr>
        </p:nvGraphicFramePr>
        <p:xfrm>
          <a:off x="1425519" y="3967227"/>
          <a:ext cx="10515600" cy="1741390"/>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3261104555"/>
                    </a:ext>
                  </a:extLst>
                </a:gridCol>
                <a:gridCol w="2103120">
                  <a:extLst>
                    <a:ext uri="{9D8B030D-6E8A-4147-A177-3AD203B41FA5}">
                      <a16:colId xmlns:a16="http://schemas.microsoft.com/office/drawing/2014/main" val="2547279344"/>
                    </a:ext>
                  </a:extLst>
                </a:gridCol>
                <a:gridCol w="2103120">
                  <a:extLst>
                    <a:ext uri="{9D8B030D-6E8A-4147-A177-3AD203B41FA5}">
                      <a16:colId xmlns:a16="http://schemas.microsoft.com/office/drawing/2014/main" val="2366228292"/>
                    </a:ext>
                  </a:extLst>
                </a:gridCol>
                <a:gridCol w="2103120">
                  <a:extLst>
                    <a:ext uri="{9D8B030D-6E8A-4147-A177-3AD203B41FA5}">
                      <a16:colId xmlns:a16="http://schemas.microsoft.com/office/drawing/2014/main" val="934788178"/>
                    </a:ext>
                  </a:extLst>
                </a:gridCol>
                <a:gridCol w="2103120">
                  <a:extLst>
                    <a:ext uri="{9D8B030D-6E8A-4147-A177-3AD203B41FA5}">
                      <a16:colId xmlns:a16="http://schemas.microsoft.com/office/drawing/2014/main" val="2596635212"/>
                    </a:ext>
                  </a:extLst>
                </a:gridCol>
              </a:tblGrid>
              <a:tr h="348278">
                <a:tc>
                  <a:txBody>
                    <a:bodyPr/>
                    <a:lstStyle/>
                    <a:p>
                      <a:pPr algn="ctr" rtl="0" fontAlgn="auto"/>
                      <a:r>
                        <a:rPr lang="en-US" sz="1600" b="1" i="0" dirty="0">
                          <a:solidFill>
                            <a:srgbClr val="FFFFFF"/>
                          </a:solidFill>
                          <a:effectLst/>
                          <a:latin typeface="+mn-lt"/>
                        </a:rPr>
                        <a:t>​</a:t>
                      </a:r>
                    </a:p>
                  </a:txBody>
                  <a:tcPr anchor="ctr"/>
                </a:tc>
                <a:tc>
                  <a:txBody>
                    <a:bodyPr/>
                    <a:lstStyle/>
                    <a:p>
                      <a:pPr algn="ctr" rtl="0" fontAlgn="base"/>
                      <a:r>
                        <a:rPr lang="en-US" sz="1600" b="0" i="0" dirty="0">
                          <a:solidFill>
                            <a:schemeClr val="accent1"/>
                          </a:solidFill>
                          <a:effectLst/>
                          <a:latin typeface="+mn-lt"/>
                        </a:rPr>
                        <a:t>CATEGORY 1</a:t>
                      </a:r>
                      <a:endParaRPr lang="en-US" sz="1600" b="1" i="0" dirty="0">
                        <a:solidFill>
                          <a:schemeClr val="accent1"/>
                        </a:solidFill>
                        <a:effectLst/>
                        <a:latin typeface="+mn-lt"/>
                      </a:endParaRPr>
                    </a:p>
                  </a:txBody>
                  <a:tcPr anchor="ctr"/>
                </a:tc>
                <a:tc>
                  <a:txBody>
                    <a:bodyPr/>
                    <a:lstStyle/>
                    <a:p>
                      <a:pPr algn="ctr" rtl="0" fontAlgn="base"/>
                      <a:r>
                        <a:rPr lang="en-US" sz="1600" b="0" i="0" dirty="0">
                          <a:solidFill>
                            <a:schemeClr val="accent1"/>
                          </a:solidFill>
                          <a:effectLst/>
                          <a:latin typeface="+mn-lt"/>
                        </a:rPr>
                        <a:t>CATEGORY 2</a:t>
                      </a:r>
                      <a:endParaRPr lang="en-US" sz="1600" b="1" i="0" dirty="0">
                        <a:solidFill>
                          <a:schemeClr val="accent1"/>
                        </a:solidFill>
                        <a:effectLst/>
                        <a:latin typeface="+mn-lt"/>
                      </a:endParaRPr>
                    </a:p>
                  </a:txBody>
                  <a:tcPr anchor="ctr"/>
                </a:tc>
                <a:tc>
                  <a:txBody>
                    <a:bodyPr/>
                    <a:lstStyle/>
                    <a:p>
                      <a:pPr algn="ctr" rtl="0" fontAlgn="base"/>
                      <a:r>
                        <a:rPr lang="en-US" sz="1600" b="0" i="0" kern="1200" dirty="0">
                          <a:solidFill>
                            <a:schemeClr val="accent1"/>
                          </a:solidFill>
                          <a:effectLst/>
                          <a:latin typeface="+mn-lt"/>
                          <a:ea typeface="+mn-ea"/>
                          <a:cs typeface="+mn-cs"/>
                        </a:rPr>
                        <a:t>CATEGORY 3</a:t>
                      </a:r>
                      <a:r>
                        <a:rPr lang="en-US" sz="1600" b="1" i="0" dirty="0">
                          <a:solidFill>
                            <a:srgbClr val="FFFFFF"/>
                          </a:solidFill>
                          <a:effectLst/>
                          <a:latin typeface="+mn-lt"/>
                        </a:rPr>
                        <a:t>​</a:t>
                      </a:r>
                    </a:p>
                  </a:txBody>
                  <a:tcPr anchor="ctr"/>
                </a:tc>
                <a:tc>
                  <a:txBody>
                    <a:bodyPr/>
                    <a:lstStyle/>
                    <a:p>
                      <a:pPr algn="ctr" rtl="0" fontAlgn="base"/>
                      <a:r>
                        <a:rPr lang="en-US" sz="1600" b="0" i="0" kern="1200" dirty="0">
                          <a:solidFill>
                            <a:schemeClr val="accent1"/>
                          </a:solidFill>
                          <a:effectLst/>
                          <a:latin typeface="+mn-lt"/>
                          <a:ea typeface="+mn-ea"/>
                          <a:cs typeface="+mn-cs"/>
                        </a:rPr>
                        <a:t>CATEGORY 4​</a:t>
                      </a:r>
                    </a:p>
                  </a:txBody>
                  <a:tcPr anchor="ctr"/>
                </a:tc>
                <a:extLst>
                  <a:ext uri="{0D108BD9-81ED-4DB2-BD59-A6C34878D82A}">
                    <a16:rowId xmlns:a16="http://schemas.microsoft.com/office/drawing/2014/main" val="3441328149"/>
                  </a:ext>
                </a:extLst>
              </a:tr>
              <a:tr h="348278">
                <a:tc>
                  <a:txBody>
                    <a:bodyPr/>
                    <a:lstStyle/>
                    <a:p>
                      <a:pPr algn="ctr" rtl="0" fontAlgn="base"/>
                      <a:r>
                        <a:rPr lang="en-US" sz="1400" b="0" i="0" dirty="0">
                          <a:solidFill>
                            <a:srgbClr val="333F50"/>
                          </a:solidFill>
                          <a:effectLst/>
                          <a:latin typeface="+mn-lt"/>
                        </a:rPr>
                        <a:t>Q1</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rgbClr val="333F50"/>
                          </a:solidFill>
                          <a:effectLst/>
                          <a:latin typeface="+mn-lt"/>
                        </a:rPr>
                        <a:t>4.5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2.3</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1.7</a:t>
                      </a:r>
                      <a:r>
                        <a:rPr lang="en-US" sz="1400" b="0" i="0" dirty="0">
                          <a:solidFill>
                            <a:srgbClr val="000000"/>
                          </a:solidFill>
                          <a:effectLst/>
                          <a:latin typeface="+mn-lt"/>
                        </a:rPr>
                        <a:t>​</a:t>
                      </a:r>
                    </a:p>
                  </a:txBody>
                  <a:tcPr anchor="ctr">
                    <a:lnR w="12700" cap="flat" cmpd="sng" algn="ctr">
                      <a:noFill/>
                      <a:prstDash val="solid"/>
                      <a:round/>
                      <a:headEnd type="none" w="med" len="med"/>
                      <a:tailEnd type="none" w="med" len="med"/>
                    </a:lnR>
                  </a:tcPr>
                </a:tc>
                <a:tc>
                  <a:txBody>
                    <a:bodyPr/>
                    <a:lstStyle/>
                    <a:p>
                      <a:pPr algn="ctr" rtl="0" fontAlgn="base"/>
                      <a:r>
                        <a:rPr lang="en-US" sz="1400" b="0" i="0" dirty="0">
                          <a:solidFill>
                            <a:srgbClr val="333F50"/>
                          </a:solidFill>
                          <a:effectLst/>
                          <a:latin typeface="+mn-lt"/>
                        </a:rPr>
                        <a:t>5</a:t>
                      </a:r>
                      <a:r>
                        <a:rPr lang="en-US" sz="1400" b="0" i="0" dirty="0">
                          <a:solidFill>
                            <a:srgbClr val="000000"/>
                          </a:solidFill>
                          <a:effectLst/>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134841754"/>
                  </a:ext>
                </a:extLst>
              </a:tr>
              <a:tr h="348278">
                <a:tc>
                  <a:txBody>
                    <a:bodyPr/>
                    <a:lstStyle/>
                    <a:p>
                      <a:pPr algn="ctr" rtl="0" fontAlgn="base"/>
                      <a:r>
                        <a:rPr lang="en-US" sz="1400" b="0" i="0" dirty="0">
                          <a:solidFill>
                            <a:srgbClr val="333F50"/>
                          </a:solidFill>
                          <a:effectLst/>
                          <a:latin typeface="+mn-lt"/>
                        </a:rPr>
                        <a:t>Q2</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rgbClr val="333F50"/>
                          </a:solidFill>
                          <a:effectLst/>
                          <a:latin typeface="+mn-lt"/>
                        </a:rPr>
                        <a:t>3.2</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5.1</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4.4</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3</a:t>
                      </a:r>
                      <a:r>
                        <a:rPr lang="en-US" sz="1400" b="0" i="0" dirty="0">
                          <a:solidFill>
                            <a:srgbClr val="000000"/>
                          </a:solidFill>
                          <a:effectLst/>
                          <a:latin typeface="+mn-lt"/>
                        </a:rPr>
                        <a:t>​.0</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4129140390"/>
                  </a:ext>
                </a:extLst>
              </a:tr>
              <a:tr h="348278">
                <a:tc>
                  <a:txBody>
                    <a:bodyPr/>
                    <a:lstStyle/>
                    <a:p>
                      <a:pPr algn="ctr" rtl="0" fontAlgn="base"/>
                      <a:r>
                        <a:rPr lang="en-US" sz="1400" b="0" i="0" dirty="0">
                          <a:solidFill>
                            <a:srgbClr val="333F50"/>
                          </a:solidFill>
                          <a:effectLst/>
                          <a:latin typeface="+mn-lt"/>
                        </a:rPr>
                        <a:t>Q3</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rgbClr val="333F50"/>
                          </a:solidFill>
                          <a:effectLst/>
                          <a:latin typeface="+mn-lt"/>
                        </a:rPr>
                        <a:t>2.1</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1.7</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2.8</a:t>
                      </a:r>
                      <a:r>
                        <a:rPr lang="en-US" sz="1400" b="0" i="0" dirty="0">
                          <a:solidFill>
                            <a:srgbClr val="000000"/>
                          </a:solidFill>
                          <a:effectLst/>
                          <a:latin typeface="+mn-lt"/>
                        </a:rPr>
                        <a:t>​</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699990805"/>
                  </a:ext>
                </a:extLst>
              </a:tr>
              <a:tr h="348278">
                <a:tc>
                  <a:txBody>
                    <a:bodyPr/>
                    <a:lstStyle/>
                    <a:p>
                      <a:pPr algn="ctr" rtl="0" fontAlgn="base"/>
                      <a:r>
                        <a:rPr lang="en-US" sz="1400" b="0" i="0" dirty="0">
                          <a:solidFill>
                            <a:srgbClr val="333F50"/>
                          </a:solidFill>
                          <a:effectLst/>
                          <a:latin typeface="+mn-lt"/>
                        </a:rPr>
                        <a:t>Q4</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rgbClr val="333F50"/>
                          </a:solidFill>
                          <a:effectLst/>
                          <a:latin typeface="+mn-lt"/>
                        </a:rPr>
                        <a:t>4.5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2.2</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1.7</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7.0</a:t>
                      </a:r>
                      <a:endParaRPr lang="en-US" sz="1400" b="0" i="0" dirty="0">
                        <a:solidFill>
                          <a:srgbClr val="000000"/>
                        </a:solidFill>
                        <a:effectLst/>
                        <a:latin typeface="+mn-lt"/>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388671141"/>
                  </a:ext>
                </a:extLst>
              </a:tr>
            </a:tbl>
          </a:graphicData>
        </a:graphic>
      </p:graphicFrame>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2" name="Picture 1">
            <a:extLst>
              <a:ext uri="{FF2B5EF4-FFF2-40B4-BE49-F238E27FC236}">
                <a16:creationId xmlns:a16="http://schemas.microsoft.com/office/drawing/2014/main" id="{F3E80C48-C335-8604-E7FE-4AAFB608B8E3}"/>
              </a:ext>
            </a:extLst>
          </p:cNvPr>
          <p:cNvPicPr>
            <a:picLocks noChangeAspect="1"/>
          </p:cNvPicPr>
          <p:nvPr/>
        </p:nvPicPr>
        <p:blipFill>
          <a:blip r:embed="rId2"/>
          <a:stretch>
            <a:fillRect/>
          </a:stretch>
        </p:blipFill>
        <p:spPr>
          <a:xfrm>
            <a:off x="0" y="970384"/>
            <a:ext cx="12073812" cy="2996842"/>
          </a:xfrm>
          <a:prstGeom prst="rect">
            <a:avLst/>
          </a:prstGeom>
        </p:spPr>
      </p:pic>
      <p:pic>
        <p:nvPicPr>
          <p:cNvPr id="6" name="Picture 5">
            <a:extLst>
              <a:ext uri="{FF2B5EF4-FFF2-40B4-BE49-F238E27FC236}">
                <a16:creationId xmlns:a16="http://schemas.microsoft.com/office/drawing/2014/main" id="{FCE77B84-DB0F-3F71-5571-9CF4C5996B99}"/>
              </a:ext>
            </a:extLst>
          </p:cNvPr>
          <p:cNvPicPr>
            <a:picLocks noChangeAspect="1"/>
          </p:cNvPicPr>
          <p:nvPr/>
        </p:nvPicPr>
        <p:blipFill>
          <a:blip r:embed="rId3"/>
          <a:stretch>
            <a:fillRect/>
          </a:stretch>
        </p:blipFill>
        <p:spPr>
          <a:xfrm>
            <a:off x="0" y="4013880"/>
            <a:ext cx="12073811" cy="2389122"/>
          </a:xfrm>
          <a:prstGeom prst="rect">
            <a:avLst/>
          </a:prstGeom>
        </p:spPr>
      </p:pic>
    </p:spTree>
    <p:extLst>
      <p:ext uri="{BB962C8B-B14F-4D97-AF65-F5344CB8AC3E}">
        <p14:creationId xmlns:p14="http://schemas.microsoft.com/office/powerpoint/2010/main" val="3344292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DBA8C-B4F3-ACB9-8E0D-82D642D8E6FF}"/>
              </a:ext>
            </a:extLst>
          </p:cNvPr>
          <p:cNvSpPr>
            <a:spLocks noGrp="1"/>
          </p:cNvSpPr>
          <p:nvPr>
            <p:ph type="title"/>
          </p:nvPr>
        </p:nvSpPr>
        <p:spPr>
          <a:xfrm>
            <a:off x="838200" y="365125"/>
            <a:ext cx="10515600" cy="418701"/>
          </a:xfrm>
        </p:spPr>
        <p:txBody>
          <a:bodyPr>
            <a:normAutofit fontScale="90000"/>
          </a:bodyPr>
          <a:lstStyle/>
          <a:p>
            <a:r>
              <a:rPr lang="en-US" dirty="0"/>
              <a:t>CODE SNIPPETS</a:t>
            </a:r>
            <a:endParaRPr lang="en-CA" dirty="0"/>
          </a:p>
        </p:txBody>
      </p:sp>
      <p:sp>
        <p:nvSpPr>
          <p:cNvPr id="3" name="Table Placeholder 2">
            <a:extLst>
              <a:ext uri="{FF2B5EF4-FFF2-40B4-BE49-F238E27FC236}">
                <a16:creationId xmlns:a16="http://schemas.microsoft.com/office/drawing/2014/main" id="{32EF2098-FE4C-957D-A1F9-17E4869F9366}"/>
              </a:ext>
            </a:extLst>
          </p:cNvPr>
          <p:cNvSpPr>
            <a:spLocks noGrp="1"/>
          </p:cNvSpPr>
          <p:nvPr>
            <p:ph type="tbl" sz="quarter" idx="14"/>
          </p:nvPr>
        </p:nvSpPr>
        <p:spPr/>
      </p:sp>
      <p:sp>
        <p:nvSpPr>
          <p:cNvPr id="4" name="Date Placeholder 3">
            <a:extLst>
              <a:ext uri="{FF2B5EF4-FFF2-40B4-BE49-F238E27FC236}">
                <a16:creationId xmlns:a16="http://schemas.microsoft.com/office/drawing/2014/main" id="{CD4F5F82-8896-FD1E-C2EC-4F4C74A9C18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F0C8918-1430-C877-A6E6-531037DE2E1C}"/>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6813DA1-6091-57D3-D93C-C9C6512BB3A2}"/>
              </a:ext>
            </a:extLst>
          </p:cNvPr>
          <p:cNvSpPr>
            <a:spLocks noGrp="1"/>
          </p:cNvSpPr>
          <p:nvPr>
            <p:ph type="sldNum" sz="quarter" idx="12"/>
          </p:nvPr>
        </p:nvSpPr>
        <p:spPr/>
        <p:txBody>
          <a:bodyPr/>
          <a:lstStyle/>
          <a:p>
            <a:fld id="{A49DFD55-3C28-40EF-9E31-A92D2E4017FF}" type="slidenum">
              <a:rPr lang="en-US" smtClean="0"/>
              <a:pPr/>
              <a:t>13</a:t>
            </a:fld>
            <a:endParaRPr lang="en-US" dirty="0"/>
          </a:p>
        </p:txBody>
      </p:sp>
      <p:pic>
        <p:nvPicPr>
          <p:cNvPr id="8" name="Picture 7">
            <a:extLst>
              <a:ext uri="{FF2B5EF4-FFF2-40B4-BE49-F238E27FC236}">
                <a16:creationId xmlns:a16="http://schemas.microsoft.com/office/drawing/2014/main" id="{9A808D6C-3B31-5908-970F-7582ECBD0D80}"/>
              </a:ext>
            </a:extLst>
          </p:cNvPr>
          <p:cNvPicPr>
            <a:picLocks noChangeAspect="1"/>
          </p:cNvPicPr>
          <p:nvPr/>
        </p:nvPicPr>
        <p:blipFill>
          <a:blip r:embed="rId2"/>
          <a:stretch>
            <a:fillRect/>
          </a:stretch>
        </p:blipFill>
        <p:spPr>
          <a:xfrm>
            <a:off x="831980" y="783826"/>
            <a:ext cx="10515600" cy="2834886"/>
          </a:xfrm>
          <a:prstGeom prst="rect">
            <a:avLst/>
          </a:prstGeom>
        </p:spPr>
      </p:pic>
      <p:pic>
        <p:nvPicPr>
          <p:cNvPr id="10" name="Picture 9">
            <a:extLst>
              <a:ext uri="{FF2B5EF4-FFF2-40B4-BE49-F238E27FC236}">
                <a16:creationId xmlns:a16="http://schemas.microsoft.com/office/drawing/2014/main" id="{625B5A0D-93B2-C012-0074-BF06E3B5BDC2}"/>
              </a:ext>
            </a:extLst>
          </p:cNvPr>
          <p:cNvPicPr>
            <a:picLocks noChangeAspect="1"/>
          </p:cNvPicPr>
          <p:nvPr/>
        </p:nvPicPr>
        <p:blipFill>
          <a:blip r:embed="rId3"/>
          <a:stretch>
            <a:fillRect/>
          </a:stretch>
        </p:blipFill>
        <p:spPr>
          <a:xfrm>
            <a:off x="831980" y="3694922"/>
            <a:ext cx="10515600" cy="2661428"/>
          </a:xfrm>
          <a:prstGeom prst="rect">
            <a:avLst/>
          </a:prstGeom>
        </p:spPr>
      </p:pic>
    </p:spTree>
    <p:extLst>
      <p:ext uri="{BB962C8B-B14F-4D97-AF65-F5344CB8AC3E}">
        <p14:creationId xmlns:p14="http://schemas.microsoft.com/office/powerpoint/2010/main" val="1667421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779106" y="136525"/>
            <a:ext cx="10515600" cy="255361"/>
          </a:xfrm>
        </p:spPr>
        <p:txBody>
          <a:bodyPr>
            <a:normAutofit fontScale="90000"/>
          </a:bodyPr>
          <a:lstStyle/>
          <a:p>
            <a:r>
              <a:rPr lang="en-US" dirty="0"/>
              <a:t>CODE SNIPPETS</a:t>
            </a:r>
          </a:p>
        </p:txBody>
      </p:sp>
      <p:graphicFrame>
        <p:nvGraphicFramePr>
          <p:cNvPr id="4" name="Table 4">
            <a:extLst>
              <a:ext uri="{FF2B5EF4-FFF2-40B4-BE49-F238E27FC236}">
                <a16:creationId xmlns:a16="http://schemas.microsoft.com/office/drawing/2014/main" id="{390E7E75-E57A-4FF0-A0E4-A4DBCF6EA89A}"/>
              </a:ext>
            </a:extLst>
          </p:cNvPr>
          <p:cNvGraphicFramePr>
            <a:graphicFrameLocks noGrp="1"/>
          </p:cNvGraphicFramePr>
          <p:nvPr>
            <p:ph type="tbl" sz="quarter" idx="14"/>
          </p:nvPr>
        </p:nvGraphicFramePr>
        <p:xfrm>
          <a:off x="1425519" y="3967227"/>
          <a:ext cx="10515600" cy="1741390"/>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3261104555"/>
                    </a:ext>
                  </a:extLst>
                </a:gridCol>
                <a:gridCol w="2103120">
                  <a:extLst>
                    <a:ext uri="{9D8B030D-6E8A-4147-A177-3AD203B41FA5}">
                      <a16:colId xmlns:a16="http://schemas.microsoft.com/office/drawing/2014/main" val="2547279344"/>
                    </a:ext>
                  </a:extLst>
                </a:gridCol>
                <a:gridCol w="2103120">
                  <a:extLst>
                    <a:ext uri="{9D8B030D-6E8A-4147-A177-3AD203B41FA5}">
                      <a16:colId xmlns:a16="http://schemas.microsoft.com/office/drawing/2014/main" val="2366228292"/>
                    </a:ext>
                  </a:extLst>
                </a:gridCol>
                <a:gridCol w="2103120">
                  <a:extLst>
                    <a:ext uri="{9D8B030D-6E8A-4147-A177-3AD203B41FA5}">
                      <a16:colId xmlns:a16="http://schemas.microsoft.com/office/drawing/2014/main" val="934788178"/>
                    </a:ext>
                  </a:extLst>
                </a:gridCol>
                <a:gridCol w="2103120">
                  <a:extLst>
                    <a:ext uri="{9D8B030D-6E8A-4147-A177-3AD203B41FA5}">
                      <a16:colId xmlns:a16="http://schemas.microsoft.com/office/drawing/2014/main" val="2596635212"/>
                    </a:ext>
                  </a:extLst>
                </a:gridCol>
              </a:tblGrid>
              <a:tr h="348278">
                <a:tc>
                  <a:txBody>
                    <a:bodyPr/>
                    <a:lstStyle/>
                    <a:p>
                      <a:pPr algn="ctr" rtl="0" fontAlgn="auto"/>
                      <a:r>
                        <a:rPr lang="en-US" sz="1600" b="1" i="0" dirty="0">
                          <a:solidFill>
                            <a:srgbClr val="FFFFFF"/>
                          </a:solidFill>
                          <a:effectLst/>
                          <a:latin typeface="+mn-lt"/>
                        </a:rPr>
                        <a:t>​</a:t>
                      </a:r>
                    </a:p>
                  </a:txBody>
                  <a:tcPr anchor="ctr"/>
                </a:tc>
                <a:tc>
                  <a:txBody>
                    <a:bodyPr/>
                    <a:lstStyle/>
                    <a:p>
                      <a:pPr algn="ctr" rtl="0" fontAlgn="base"/>
                      <a:r>
                        <a:rPr lang="en-US" sz="1600" b="0" i="0" dirty="0">
                          <a:solidFill>
                            <a:schemeClr val="accent1"/>
                          </a:solidFill>
                          <a:effectLst/>
                          <a:latin typeface="+mn-lt"/>
                        </a:rPr>
                        <a:t>CATEGORY 1</a:t>
                      </a:r>
                      <a:endParaRPr lang="en-US" sz="1600" b="1" i="0" dirty="0">
                        <a:solidFill>
                          <a:schemeClr val="accent1"/>
                        </a:solidFill>
                        <a:effectLst/>
                        <a:latin typeface="+mn-lt"/>
                      </a:endParaRPr>
                    </a:p>
                  </a:txBody>
                  <a:tcPr anchor="ctr"/>
                </a:tc>
                <a:tc>
                  <a:txBody>
                    <a:bodyPr/>
                    <a:lstStyle/>
                    <a:p>
                      <a:pPr algn="ctr" rtl="0" fontAlgn="base"/>
                      <a:r>
                        <a:rPr lang="en-US" sz="1600" b="0" i="0" dirty="0">
                          <a:solidFill>
                            <a:schemeClr val="accent1"/>
                          </a:solidFill>
                          <a:effectLst/>
                          <a:latin typeface="+mn-lt"/>
                        </a:rPr>
                        <a:t>CATEGORY 2</a:t>
                      </a:r>
                      <a:endParaRPr lang="en-US" sz="1600" b="1" i="0" dirty="0">
                        <a:solidFill>
                          <a:schemeClr val="accent1"/>
                        </a:solidFill>
                        <a:effectLst/>
                        <a:latin typeface="+mn-lt"/>
                      </a:endParaRPr>
                    </a:p>
                  </a:txBody>
                  <a:tcPr anchor="ctr"/>
                </a:tc>
                <a:tc>
                  <a:txBody>
                    <a:bodyPr/>
                    <a:lstStyle/>
                    <a:p>
                      <a:pPr algn="ctr" rtl="0" fontAlgn="base"/>
                      <a:r>
                        <a:rPr lang="en-US" sz="1600" b="0" i="0" kern="1200" dirty="0">
                          <a:solidFill>
                            <a:schemeClr val="accent1"/>
                          </a:solidFill>
                          <a:effectLst/>
                          <a:latin typeface="+mn-lt"/>
                          <a:ea typeface="+mn-ea"/>
                          <a:cs typeface="+mn-cs"/>
                        </a:rPr>
                        <a:t>CATEGORY 3</a:t>
                      </a:r>
                      <a:r>
                        <a:rPr lang="en-US" sz="1600" b="1" i="0" dirty="0">
                          <a:solidFill>
                            <a:srgbClr val="FFFFFF"/>
                          </a:solidFill>
                          <a:effectLst/>
                          <a:latin typeface="+mn-lt"/>
                        </a:rPr>
                        <a:t>​</a:t>
                      </a:r>
                    </a:p>
                  </a:txBody>
                  <a:tcPr anchor="ctr"/>
                </a:tc>
                <a:tc>
                  <a:txBody>
                    <a:bodyPr/>
                    <a:lstStyle/>
                    <a:p>
                      <a:pPr algn="ctr" rtl="0" fontAlgn="base"/>
                      <a:r>
                        <a:rPr lang="en-US" sz="1600" b="0" i="0" kern="1200" dirty="0">
                          <a:solidFill>
                            <a:schemeClr val="accent1"/>
                          </a:solidFill>
                          <a:effectLst/>
                          <a:latin typeface="+mn-lt"/>
                          <a:ea typeface="+mn-ea"/>
                          <a:cs typeface="+mn-cs"/>
                        </a:rPr>
                        <a:t>CATEGORY 4​</a:t>
                      </a:r>
                    </a:p>
                  </a:txBody>
                  <a:tcPr anchor="ctr"/>
                </a:tc>
                <a:extLst>
                  <a:ext uri="{0D108BD9-81ED-4DB2-BD59-A6C34878D82A}">
                    <a16:rowId xmlns:a16="http://schemas.microsoft.com/office/drawing/2014/main" val="3441328149"/>
                  </a:ext>
                </a:extLst>
              </a:tr>
              <a:tr h="348278">
                <a:tc>
                  <a:txBody>
                    <a:bodyPr/>
                    <a:lstStyle/>
                    <a:p>
                      <a:pPr algn="ctr" rtl="0" fontAlgn="base"/>
                      <a:r>
                        <a:rPr lang="en-US" sz="1400" b="0" i="0" dirty="0">
                          <a:solidFill>
                            <a:srgbClr val="333F50"/>
                          </a:solidFill>
                          <a:effectLst/>
                          <a:latin typeface="+mn-lt"/>
                        </a:rPr>
                        <a:t>Q1</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rgbClr val="333F50"/>
                          </a:solidFill>
                          <a:effectLst/>
                          <a:latin typeface="+mn-lt"/>
                        </a:rPr>
                        <a:t>4.5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2.3</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1.7</a:t>
                      </a:r>
                      <a:r>
                        <a:rPr lang="en-US" sz="1400" b="0" i="0" dirty="0">
                          <a:solidFill>
                            <a:srgbClr val="000000"/>
                          </a:solidFill>
                          <a:effectLst/>
                          <a:latin typeface="+mn-lt"/>
                        </a:rPr>
                        <a:t>​</a:t>
                      </a:r>
                    </a:p>
                  </a:txBody>
                  <a:tcPr anchor="ctr">
                    <a:lnR w="12700" cap="flat" cmpd="sng" algn="ctr">
                      <a:noFill/>
                      <a:prstDash val="solid"/>
                      <a:round/>
                      <a:headEnd type="none" w="med" len="med"/>
                      <a:tailEnd type="none" w="med" len="med"/>
                    </a:lnR>
                  </a:tcPr>
                </a:tc>
                <a:tc>
                  <a:txBody>
                    <a:bodyPr/>
                    <a:lstStyle/>
                    <a:p>
                      <a:pPr algn="ctr" rtl="0" fontAlgn="base"/>
                      <a:r>
                        <a:rPr lang="en-US" sz="1400" b="0" i="0" dirty="0">
                          <a:solidFill>
                            <a:srgbClr val="333F50"/>
                          </a:solidFill>
                          <a:effectLst/>
                          <a:latin typeface="+mn-lt"/>
                        </a:rPr>
                        <a:t>5</a:t>
                      </a:r>
                      <a:r>
                        <a:rPr lang="en-US" sz="1400" b="0" i="0" dirty="0">
                          <a:solidFill>
                            <a:srgbClr val="000000"/>
                          </a:solidFill>
                          <a:effectLst/>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134841754"/>
                  </a:ext>
                </a:extLst>
              </a:tr>
              <a:tr h="348278">
                <a:tc>
                  <a:txBody>
                    <a:bodyPr/>
                    <a:lstStyle/>
                    <a:p>
                      <a:pPr algn="ctr" rtl="0" fontAlgn="base"/>
                      <a:r>
                        <a:rPr lang="en-US" sz="1400" b="0" i="0" dirty="0">
                          <a:solidFill>
                            <a:srgbClr val="333F50"/>
                          </a:solidFill>
                          <a:effectLst/>
                          <a:latin typeface="+mn-lt"/>
                        </a:rPr>
                        <a:t>Q2</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rgbClr val="333F50"/>
                          </a:solidFill>
                          <a:effectLst/>
                          <a:latin typeface="+mn-lt"/>
                        </a:rPr>
                        <a:t>3.2</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5.1</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4.4</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3</a:t>
                      </a:r>
                      <a:r>
                        <a:rPr lang="en-US" sz="1400" b="0" i="0" dirty="0">
                          <a:solidFill>
                            <a:srgbClr val="000000"/>
                          </a:solidFill>
                          <a:effectLst/>
                          <a:latin typeface="+mn-lt"/>
                        </a:rPr>
                        <a:t>​.0</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4129140390"/>
                  </a:ext>
                </a:extLst>
              </a:tr>
              <a:tr h="348278">
                <a:tc>
                  <a:txBody>
                    <a:bodyPr/>
                    <a:lstStyle/>
                    <a:p>
                      <a:pPr algn="ctr" rtl="0" fontAlgn="base"/>
                      <a:r>
                        <a:rPr lang="en-US" sz="1400" b="0" i="0" dirty="0">
                          <a:solidFill>
                            <a:srgbClr val="333F50"/>
                          </a:solidFill>
                          <a:effectLst/>
                          <a:latin typeface="+mn-lt"/>
                        </a:rPr>
                        <a:t>Q3</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rgbClr val="333F50"/>
                          </a:solidFill>
                          <a:effectLst/>
                          <a:latin typeface="+mn-lt"/>
                        </a:rPr>
                        <a:t>2.1</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1.7</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2.8</a:t>
                      </a:r>
                      <a:r>
                        <a:rPr lang="en-US" sz="1400" b="0" i="0" dirty="0">
                          <a:solidFill>
                            <a:srgbClr val="000000"/>
                          </a:solidFill>
                          <a:effectLst/>
                          <a:latin typeface="+mn-lt"/>
                        </a:rPr>
                        <a:t>​</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699990805"/>
                  </a:ext>
                </a:extLst>
              </a:tr>
              <a:tr h="348278">
                <a:tc>
                  <a:txBody>
                    <a:bodyPr/>
                    <a:lstStyle/>
                    <a:p>
                      <a:pPr algn="ctr" rtl="0" fontAlgn="base"/>
                      <a:r>
                        <a:rPr lang="en-US" sz="1400" b="0" i="0" dirty="0">
                          <a:solidFill>
                            <a:srgbClr val="333F50"/>
                          </a:solidFill>
                          <a:effectLst/>
                          <a:latin typeface="+mn-lt"/>
                        </a:rPr>
                        <a:t>Q4</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rgbClr val="333F50"/>
                          </a:solidFill>
                          <a:effectLst/>
                          <a:latin typeface="+mn-lt"/>
                        </a:rPr>
                        <a:t>4.5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2.2</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1.7</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7.0</a:t>
                      </a:r>
                      <a:endParaRPr lang="en-US" sz="1400" b="0" i="0" dirty="0">
                        <a:solidFill>
                          <a:srgbClr val="000000"/>
                        </a:solidFill>
                        <a:effectLst/>
                        <a:latin typeface="+mn-lt"/>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388671141"/>
                  </a:ext>
                </a:extLst>
              </a:tr>
            </a:tbl>
          </a:graphicData>
        </a:graphic>
      </p:graphicFrame>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pic>
        <p:nvPicPr>
          <p:cNvPr id="11" name="Picture 10">
            <a:extLst>
              <a:ext uri="{FF2B5EF4-FFF2-40B4-BE49-F238E27FC236}">
                <a16:creationId xmlns:a16="http://schemas.microsoft.com/office/drawing/2014/main" id="{046016EF-5D9A-303B-385B-4D369D3EAF92}"/>
              </a:ext>
            </a:extLst>
          </p:cNvPr>
          <p:cNvPicPr>
            <a:picLocks noChangeAspect="1"/>
          </p:cNvPicPr>
          <p:nvPr/>
        </p:nvPicPr>
        <p:blipFill>
          <a:blip r:embed="rId2"/>
          <a:stretch>
            <a:fillRect/>
          </a:stretch>
        </p:blipFill>
        <p:spPr>
          <a:xfrm>
            <a:off x="587320" y="391887"/>
            <a:ext cx="11353799" cy="2130880"/>
          </a:xfrm>
          <a:prstGeom prst="rect">
            <a:avLst/>
          </a:prstGeom>
        </p:spPr>
      </p:pic>
      <p:pic>
        <p:nvPicPr>
          <p:cNvPr id="10" name="Picture 9">
            <a:extLst>
              <a:ext uri="{FF2B5EF4-FFF2-40B4-BE49-F238E27FC236}">
                <a16:creationId xmlns:a16="http://schemas.microsoft.com/office/drawing/2014/main" id="{1005782B-0A1C-5219-1AD3-290CB027BB09}"/>
              </a:ext>
            </a:extLst>
          </p:cNvPr>
          <p:cNvPicPr>
            <a:picLocks noChangeAspect="1"/>
          </p:cNvPicPr>
          <p:nvPr/>
        </p:nvPicPr>
        <p:blipFill>
          <a:blip r:embed="rId3"/>
          <a:stretch>
            <a:fillRect/>
          </a:stretch>
        </p:blipFill>
        <p:spPr>
          <a:xfrm>
            <a:off x="587320" y="2522766"/>
            <a:ext cx="11604680" cy="4630311"/>
          </a:xfrm>
          <a:prstGeom prst="rect">
            <a:avLst/>
          </a:prstGeom>
        </p:spPr>
      </p:pic>
    </p:spTree>
    <p:extLst>
      <p:ext uri="{BB962C8B-B14F-4D97-AF65-F5344CB8AC3E}">
        <p14:creationId xmlns:p14="http://schemas.microsoft.com/office/powerpoint/2010/main" val="2499682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BE20-8637-68A0-D275-81E8E56632B2}"/>
              </a:ext>
            </a:extLst>
          </p:cNvPr>
          <p:cNvSpPr>
            <a:spLocks noGrp="1"/>
          </p:cNvSpPr>
          <p:nvPr>
            <p:ph type="title"/>
          </p:nvPr>
        </p:nvSpPr>
        <p:spPr>
          <a:xfrm>
            <a:off x="723122" y="-25952"/>
            <a:ext cx="10515600" cy="679095"/>
          </a:xfrm>
        </p:spPr>
        <p:txBody>
          <a:bodyPr/>
          <a:lstStyle/>
          <a:p>
            <a:r>
              <a:rPr lang="en-US" dirty="0"/>
              <a:t>SMA/EMA CROSSOVER –</a:t>
            </a:r>
            <a:r>
              <a:rPr lang="en-US" sz="2800" kern="1200" dirty="0">
                <a:solidFill>
                  <a:schemeClr val="tx1"/>
                </a:solidFill>
                <a:latin typeface="+mj-lt"/>
                <a:ea typeface="+mj-ea"/>
                <a:cs typeface="+mj-cs"/>
              </a:rPr>
              <a:t>INDEX_SP100</a:t>
            </a:r>
            <a:endParaRPr lang="en-CA" dirty="0"/>
          </a:p>
        </p:txBody>
      </p:sp>
      <p:sp>
        <p:nvSpPr>
          <p:cNvPr id="4" name="Date Placeholder 3">
            <a:extLst>
              <a:ext uri="{FF2B5EF4-FFF2-40B4-BE49-F238E27FC236}">
                <a16:creationId xmlns:a16="http://schemas.microsoft.com/office/drawing/2014/main" id="{D8AA3FB0-EAEF-84D0-5C88-4BF48FD5DD55}"/>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FB6D70A-FCD4-C957-0D52-8648253FDE9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B8850ED-BB42-5ED2-23F9-1AE97F12D891}"/>
              </a:ext>
            </a:extLst>
          </p:cNvPr>
          <p:cNvSpPr>
            <a:spLocks noGrp="1"/>
          </p:cNvSpPr>
          <p:nvPr>
            <p:ph type="sldNum" sz="quarter" idx="12"/>
          </p:nvPr>
        </p:nvSpPr>
        <p:spPr/>
        <p:txBody>
          <a:bodyPr/>
          <a:lstStyle/>
          <a:p>
            <a:fld id="{A49DFD55-3C28-40EF-9E31-A92D2E4017FF}" type="slidenum">
              <a:rPr lang="en-US" smtClean="0"/>
              <a:pPr/>
              <a:t>15</a:t>
            </a:fld>
            <a:endParaRPr lang="en-US" dirty="0"/>
          </a:p>
        </p:txBody>
      </p:sp>
      <p:pic>
        <p:nvPicPr>
          <p:cNvPr id="7" name="Table Placeholder 6">
            <a:extLst>
              <a:ext uri="{FF2B5EF4-FFF2-40B4-BE49-F238E27FC236}">
                <a16:creationId xmlns:a16="http://schemas.microsoft.com/office/drawing/2014/main" id="{5CDF38AD-D019-6399-74D2-59615F27D9E4}"/>
              </a:ext>
            </a:extLst>
          </p:cNvPr>
          <p:cNvPicPr>
            <a:picLocks noGrp="1" noChangeAspect="1"/>
          </p:cNvPicPr>
          <p:nvPr>
            <p:ph type="tbl" sz="quarter" idx="14"/>
          </p:nvPr>
        </p:nvPicPr>
        <p:blipFill>
          <a:blip r:embed="rId2"/>
          <a:stretch>
            <a:fillRect/>
          </a:stretch>
        </p:blipFill>
        <p:spPr>
          <a:xfrm>
            <a:off x="356427" y="653143"/>
            <a:ext cx="11521442" cy="2775857"/>
          </a:xfrm>
          <a:prstGeom prst="rect">
            <a:avLst/>
          </a:prstGeom>
        </p:spPr>
      </p:pic>
      <p:pic>
        <p:nvPicPr>
          <p:cNvPr id="8" name="Picture 7">
            <a:extLst>
              <a:ext uri="{FF2B5EF4-FFF2-40B4-BE49-F238E27FC236}">
                <a16:creationId xmlns:a16="http://schemas.microsoft.com/office/drawing/2014/main" id="{AF8257C0-B507-F744-F5BE-88377AE71165}"/>
              </a:ext>
            </a:extLst>
          </p:cNvPr>
          <p:cNvPicPr>
            <a:picLocks noChangeAspect="1"/>
          </p:cNvPicPr>
          <p:nvPr/>
        </p:nvPicPr>
        <p:blipFill>
          <a:blip r:embed="rId3"/>
          <a:stretch>
            <a:fillRect/>
          </a:stretch>
        </p:blipFill>
        <p:spPr>
          <a:xfrm>
            <a:off x="356426" y="3471842"/>
            <a:ext cx="11521443" cy="2884508"/>
          </a:xfrm>
          <a:prstGeom prst="rect">
            <a:avLst/>
          </a:prstGeom>
        </p:spPr>
      </p:pic>
    </p:spTree>
    <p:extLst>
      <p:ext uri="{BB962C8B-B14F-4D97-AF65-F5344CB8AC3E}">
        <p14:creationId xmlns:p14="http://schemas.microsoft.com/office/powerpoint/2010/main" val="1139437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94E52-707D-FE16-60AD-422DF32330AA}"/>
              </a:ext>
            </a:extLst>
          </p:cNvPr>
          <p:cNvSpPr>
            <a:spLocks noGrp="1"/>
          </p:cNvSpPr>
          <p:nvPr>
            <p:ph type="title"/>
          </p:nvPr>
        </p:nvSpPr>
        <p:spPr>
          <a:xfrm>
            <a:off x="838200" y="136525"/>
            <a:ext cx="10515600" cy="325340"/>
          </a:xfrm>
        </p:spPr>
        <p:txBody>
          <a:bodyPr>
            <a:normAutofit fontScale="90000"/>
          </a:bodyPr>
          <a:lstStyle/>
          <a:p>
            <a:r>
              <a:rPr lang="en-CA" dirty="0" err="1"/>
              <a:t>hvplot.scatter</a:t>
            </a:r>
            <a:r>
              <a:rPr lang="en-CA" dirty="0"/>
              <a:t> -</a:t>
            </a:r>
            <a:r>
              <a:rPr lang="en-US" sz="2800" kern="1200" dirty="0">
                <a:solidFill>
                  <a:schemeClr val="tx1"/>
                </a:solidFill>
                <a:latin typeface="+mj-lt"/>
                <a:ea typeface="+mj-ea"/>
                <a:cs typeface="+mj-cs"/>
              </a:rPr>
              <a:t> INDEX_SP100</a:t>
            </a:r>
            <a:endParaRPr lang="en-CA" dirty="0"/>
          </a:p>
        </p:txBody>
      </p:sp>
      <p:sp>
        <p:nvSpPr>
          <p:cNvPr id="3" name="Table Placeholder 2">
            <a:extLst>
              <a:ext uri="{FF2B5EF4-FFF2-40B4-BE49-F238E27FC236}">
                <a16:creationId xmlns:a16="http://schemas.microsoft.com/office/drawing/2014/main" id="{3310B304-5C8F-78E1-B63C-6E2CED1D1CA5}"/>
              </a:ext>
            </a:extLst>
          </p:cNvPr>
          <p:cNvSpPr>
            <a:spLocks noGrp="1"/>
          </p:cNvSpPr>
          <p:nvPr>
            <p:ph type="tbl" sz="quarter" idx="14"/>
          </p:nvPr>
        </p:nvSpPr>
        <p:spPr/>
      </p:sp>
      <p:sp>
        <p:nvSpPr>
          <p:cNvPr id="4" name="Date Placeholder 3">
            <a:extLst>
              <a:ext uri="{FF2B5EF4-FFF2-40B4-BE49-F238E27FC236}">
                <a16:creationId xmlns:a16="http://schemas.microsoft.com/office/drawing/2014/main" id="{4E2D8F5C-9761-7603-4CCC-0FCE0385F46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A23B245-4058-CAE7-C4F9-0FEF1129498E}"/>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300F04D0-9DAE-187E-92D8-01C9A94A1895}"/>
              </a:ext>
            </a:extLst>
          </p:cNvPr>
          <p:cNvSpPr>
            <a:spLocks noGrp="1"/>
          </p:cNvSpPr>
          <p:nvPr>
            <p:ph type="sldNum" sz="quarter" idx="12"/>
          </p:nvPr>
        </p:nvSpPr>
        <p:spPr/>
        <p:txBody>
          <a:bodyPr/>
          <a:lstStyle/>
          <a:p>
            <a:fld id="{A49DFD55-3C28-40EF-9E31-A92D2E4017FF}" type="slidenum">
              <a:rPr lang="en-US" smtClean="0"/>
              <a:pPr/>
              <a:t>16</a:t>
            </a:fld>
            <a:endParaRPr lang="en-US" dirty="0"/>
          </a:p>
        </p:txBody>
      </p:sp>
      <p:pic>
        <p:nvPicPr>
          <p:cNvPr id="12" name="Picture 11" descr="Chart, scatter chart&#10;&#10;Description automatically generated">
            <a:extLst>
              <a:ext uri="{FF2B5EF4-FFF2-40B4-BE49-F238E27FC236}">
                <a16:creationId xmlns:a16="http://schemas.microsoft.com/office/drawing/2014/main" id="{216F6D60-481F-36D6-7FF5-E9B67E49FC4A}"/>
              </a:ext>
            </a:extLst>
          </p:cNvPr>
          <p:cNvPicPr>
            <a:picLocks noChangeAspect="1"/>
          </p:cNvPicPr>
          <p:nvPr/>
        </p:nvPicPr>
        <p:blipFill>
          <a:blip r:embed="rId2"/>
          <a:stretch>
            <a:fillRect/>
          </a:stretch>
        </p:blipFill>
        <p:spPr>
          <a:xfrm>
            <a:off x="195943" y="587597"/>
            <a:ext cx="10692881" cy="2006314"/>
          </a:xfrm>
          <a:prstGeom prst="rect">
            <a:avLst/>
          </a:prstGeom>
        </p:spPr>
      </p:pic>
      <p:pic>
        <p:nvPicPr>
          <p:cNvPr id="14" name="Picture 13">
            <a:extLst>
              <a:ext uri="{FF2B5EF4-FFF2-40B4-BE49-F238E27FC236}">
                <a16:creationId xmlns:a16="http://schemas.microsoft.com/office/drawing/2014/main" id="{07CA3A24-4943-E161-B3C6-9ECEF6AEAA76}"/>
              </a:ext>
            </a:extLst>
          </p:cNvPr>
          <p:cNvPicPr>
            <a:picLocks noChangeAspect="1"/>
          </p:cNvPicPr>
          <p:nvPr/>
        </p:nvPicPr>
        <p:blipFill>
          <a:blip r:embed="rId3"/>
          <a:stretch>
            <a:fillRect/>
          </a:stretch>
        </p:blipFill>
        <p:spPr>
          <a:xfrm>
            <a:off x="2388637" y="2593911"/>
            <a:ext cx="8537510" cy="4159022"/>
          </a:xfrm>
          <a:prstGeom prst="rect">
            <a:avLst/>
          </a:prstGeom>
        </p:spPr>
      </p:pic>
    </p:spTree>
    <p:extLst>
      <p:ext uri="{BB962C8B-B14F-4D97-AF65-F5344CB8AC3E}">
        <p14:creationId xmlns:p14="http://schemas.microsoft.com/office/powerpoint/2010/main" val="2953023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321A-52E3-B99B-6CFC-2147AF74F0BA}"/>
              </a:ext>
            </a:extLst>
          </p:cNvPr>
          <p:cNvSpPr>
            <a:spLocks noGrp="1"/>
          </p:cNvSpPr>
          <p:nvPr>
            <p:ph type="title"/>
          </p:nvPr>
        </p:nvSpPr>
        <p:spPr/>
        <p:txBody>
          <a:bodyPr/>
          <a:lstStyle/>
          <a:p>
            <a:r>
              <a:rPr lang="en-CA" b="1" i="0" dirty="0">
                <a:effectLst/>
                <a:latin typeface="-apple-system"/>
              </a:rPr>
              <a:t>Model Validation Procedure</a:t>
            </a:r>
            <a:br>
              <a:rPr lang="en-CA" b="1" i="0" dirty="0">
                <a:effectLst/>
                <a:latin typeface="-apple-system"/>
              </a:rPr>
            </a:br>
            <a:r>
              <a:rPr lang="en-CA" b="1" i="0" dirty="0">
                <a:effectLst/>
                <a:latin typeface="-apple-system"/>
              </a:rPr>
              <a:t>Train test split</a:t>
            </a:r>
            <a:br>
              <a:rPr lang="en-CA" b="1" i="0" dirty="0">
                <a:effectLst/>
                <a:latin typeface="-apple-system"/>
              </a:rPr>
            </a:br>
            <a:endParaRPr lang="en-CA" dirty="0"/>
          </a:p>
        </p:txBody>
      </p:sp>
      <p:sp>
        <p:nvSpPr>
          <p:cNvPr id="3" name="SmartArt Placeholder 2">
            <a:extLst>
              <a:ext uri="{FF2B5EF4-FFF2-40B4-BE49-F238E27FC236}">
                <a16:creationId xmlns:a16="http://schemas.microsoft.com/office/drawing/2014/main" id="{A8A635BF-1656-D18E-6AAB-C85C6ECF6664}"/>
              </a:ext>
            </a:extLst>
          </p:cNvPr>
          <p:cNvSpPr>
            <a:spLocks noGrp="1"/>
          </p:cNvSpPr>
          <p:nvPr>
            <p:ph type="dgm" sz="quarter" idx="15"/>
          </p:nvPr>
        </p:nvSpPr>
        <p:spPr/>
      </p:sp>
      <p:sp>
        <p:nvSpPr>
          <p:cNvPr id="4" name="Date Placeholder 3">
            <a:extLst>
              <a:ext uri="{FF2B5EF4-FFF2-40B4-BE49-F238E27FC236}">
                <a16:creationId xmlns:a16="http://schemas.microsoft.com/office/drawing/2014/main" id="{53B7134A-3A6A-C9D9-A0B6-A220868C6DC2}"/>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4CA3E02-A65A-B468-18C2-D225BBDA4083}"/>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384961BD-DDF7-E6C2-27B4-A7D1526CCBF6}"/>
              </a:ext>
            </a:extLst>
          </p:cNvPr>
          <p:cNvSpPr>
            <a:spLocks noGrp="1"/>
          </p:cNvSpPr>
          <p:nvPr>
            <p:ph type="sldNum" sz="quarter" idx="12"/>
          </p:nvPr>
        </p:nvSpPr>
        <p:spPr/>
        <p:txBody>
          <a:bodyPr/>
          <a:lstStyle/>
          <a:p>
            <a:fld id="{A49DFD55-3C28-40EF-9E31-A92D2E4017FF}" type="slidenum">
              <a:rPr lang="en-US" smtClean="0"/>
              <a:pPr/>
              <a:t>17</a:t>
            </a:fld>
            <a:endParaRPr lang="en-US" dirty="0"/>
          </a:p>
        </p:txBody>
      </p:sp>
      <p:pic>
        <p:nvPicPr>
          <p:cNvPr id="16" name="Picture 15">
            <a:extLst>
              <a:ext uri="{FF2B5EF4-FFF2-40B4-BE49-F238E27FC236}">
                <a16:creationId xmlns:a16="http://schemas.microsoft.com/office/drawing/2014/main" id="{DDCC125C-5731-81FC-9178-D06D1F0D0CB1}"/>
              </a:ext>
            </a:extLst>
          </p:cNvPr>
          <p:cNvPicPr>
            <a:picLocks noChangeAspect="1"/>
          </p:cNvPicPr>
          <p:nvPr/>
        </p:nvPicPr>
        <p:blipFill>
          <a:blip r:embed="rId2"/>
          <a:stretch>
            <a:fillRect/>
          </a:stretch>
        </p:blipFill>
        <p:spPr>
          <a:xfrm>
            <a:off x="894129" y="1638894"/>
            <a:ext cx="8744394" cy="472481"/>
          </a:xfrm>
          <a:prstGeom prst="rect">
            <a:avLst/>
          </a:prstGeom>
        </p:spPr>
      </p:pic>
      <p:pic>
        <p:nvPicPr>
          <p:cNvPr id="18" name="Picture 17">
            <a:extLst>
              <a:ext uri="{FF2B5EF4-FFF2-40B4-BE49-F238E27FC236}">
                <a16:creationId xmlns:a16="http://schemas.microsoft.com/office/drawing/2014/main" id="{8B1D3DBB-416C-C41C-E737-0142A0D5C628}"/>
              </a:ext>
            </a:extLst>
          </p:cNvPr>
          <p:cNvPicPr>
            <a:picLocks noChangeAspect="1"/>
          </p:cNvPicPr>
          <p:nvPr/>
        </p:nvPicPr>
        <p:blipFill>
          <a:blip r:embed="rId3"/>
          <a:stretch>
            <a:fillRect/>
          </a:stretch>
        </p:blipFill>
        <p:spPr>
          <a:xfrm>
            <a:off x="921398" y="2190750"/>
            <a:ext cx="8063982" cy="533301"/>
          </a:xfrm>
          <a:prstGeom prst="rect">
            <a:avLst/>
          </a:prstGeom>
        </p:spPr>
      </p:pic>
      <p:pic>
        <p:nvPicPr>
          <p:cNvPr id="20" name="Picture 19">
            <a:extLst>
              <a:ext uri="{FF2B5EF4-FFF2-40B4-BE49-F238E27FC236}">
                <a16:creationId xmlns:a16="http://schemas.microsoft.com/office/drawing/2014/main" id="{2C9A0955-5788-408C-94D4-5094B37C22DA}"/>
              </a:ext>
            </a:extLst>
          </p:cNvPr>
          <p:cNvPicPr>
            <a:picLocks noChangeAspect="1"/>
          </p:cNvPicPr>
          <p:nvPr/>
        </p:nvPicPr>
        <p:blipFill>
          <a:blip r:embed="rId4"/>
          <a:stretch>
            <a:fillRect/>
          </a:stretch>
        </p:blipFill>
        <p:spPr>
          <a:xfrm>
            <a:off x="921398" y="4495143"/>
            <a:ext cx="8651810" cy="1447925"/>
          </a:xfrm>
          <a:prstGeom prst="rect">
            <a:avLst/>
          </a:prstGeom>
        </p:spPr>
      </p:pic>
      <p:pic>
        <p:nvPicPr>
          <p:cNvPr id="22" name="Picture 21">
            <a:extLst>
              <a:ext uri="{FF2B5EF4-FFF2-40B4-BE49-F238E27FC236}">
                <a16:creationId xmlns:a16="http://schemas.microsoft.com/office/drawing/2014/main" id="{8C9580ED-E4E3-9CB8-0E25-20EFBE0BD8A3}"/>
              </a:ext>
            </a:extLst>
          </p:cNvPr>
          <p:cNvPicPr>
            <a:picLocks noChangeAspect="1"/>
          </p:cNvPicPr>
          <p:nvPr/>
        </p:nvPicPr>
        <p:blipFill>
          <a:blip r:embed="rId5"/>
          <a:stretch>
            <a:fillRect/>
          </a:stretch>
        </p:blipFill>
        <p:spPr>
          <a:xfrm>
            <a:off x="838200" y="2844696"/>
            <a:ext cx="8492413" cy="1501270"/>
          </a:xfrm>
          <a:prstGeom prst="rect">
            <a:avLst/>
          </a:prstGeom>
        </p:spPr>
      </p:pic>
      <p:pic>
        <p:nvPicPr>
          <p:cNvPr id="24" name="Picture 23">
            <a:extLst>
              <a:ext uri="{FF2B5EF4-FFF2-40B4-BE49-F238E27FC236}">
                <a16:creationId xmlns:a16="http://schemas.microsoft.com/office/drawing/2014/main" id="{11866051-D70D-EAFB-5671-7A4382238C72}"/>
              </a:ext>
            </a:extLst>
          </p:cNvPr>
          <p:cNvPicPr>
            <a:picLocks noChangeAspect="1"/>
          </p:cNvPicPr>
          <p:nvPr/>
        </p:nvPicPr>
        <p:blipFill>
          <a:blip r:embed="rId6"/>
          <a:stretch>
            <a:fillRect/>
          </a:stretch>
        </p:blipFill>
        <p:spPr>
          <a:xfrm>
            <a:off x="921398" y="1192080"/>
            <a:ext cx="3771900" cy="443754"/>
          </a:xfrm>
          <a:prstGeom prst="rect">
            <a:avLst/>
          </a:prstGeom>
        </p:spPr>
      </p:pic>
    </p:spTree>
    <p:extLst>
      <p:ext uri="{BB962C8B-B14F-4D97-AF65-F5344CB8AC3E}">
        <p14:creationId xmlns:p14="http://schemas.microsoft.com/office/powerpoint/2010/main" val="3316122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565BF-E146-19A8-BFE7-B37F9AFE6690}"/>
              </a:ext>
            </a:extLst>
          </p:cNvPr>
          <p:cNvSpPr>
            <a:spLocks noGrp="1"/>
          </p:cNvSpPr>
          <p:nvPr>
            <p:ph type="title"/>
          </p:nvPr>
        </p:nvSpPr>
        <p:spPr>
          <a:xfrm>
            <a:off x="838200" y="365125"/>
            <a:ext cx="10515600" cy="409733"/>
          </a:xfrm>
        </p:spPr>
        <p:txBody>
          <a:bodyPr>
            <a:normAutofit fontScale="90000"/>
          </a:bodyPr>
          <a:lstStyle/>
          <a:p>
            <a:r>
              <a:rPr lang="en-CA" b="0" i="0" dirty="0">
                <a:effectLst/>
                <a:latin typeface="-apple-system"/>
              </a:rPr>
              <a:t>Support vector machines (SVMs)</a:t>
            </a:r>
            <a:endParaRPr lang="en-CA" dirty="0"/>
          </a:p>
        </p:txBody>
      </p:sp>
      <p:sp>
        <p:nvSpPr>
          <p:cNvPr id="3" name="SmartArt Placeholder 2">
            <a:extLst>
              <a:ext uri="{FF2B5EF4-FFF2-40B4-BE49-F238E27FC236}">
                <a16:creationId xmlns:a16="http://schemas.microsoft.com/office/drawing/2014/main" id="{046A9E1A-FE5A-2A31-479E-DBE305365F44}"/>
              </a:ext>
            </a:extLst>
          </p:cNvPr>
          <p:cNvSpPr>
            <a:spLocks noGrp="1"/>
          </p:cNvSpPr>
          <p:nvPr>
            <p:ph type="dgm" sz="quarter" idx="15"/>
          </p:nvPr>
        </p:nvSpPr>
        <p:spPr/>
      </p:sp>
      <p:sp>
        <p:nvSpPr>
          <p:cNvPr id="4" name="Date Placeholder 3">
            <a:extLst>
              <a:ext uri="{FF2B5EF4-FFF2-40B4-BE49-F238E27FC236}">
                <a16:creationId xmlns:a16="http://schemas.microsoft.com/office/drawing/2014/main" id="{5A4CCD36-B9D0-2682-93BB-C5E790C7DB3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FCE2741-28C6-4F8E-6875-C9EB1C34E5D1}"/>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05E5605B-9D13-A277-652D-D88B2810C3BB}"/>
              </a:ext>
            </a:extLst>
          </p:cNvPr>
          <p:cNvSpPr>
            <a:spLocks noGrp="1"/>
          </p:cNvSpPr>
          <p:nvPr>
            <p:ph type="sldNum" sz="quarter" idx="12"/>
          </p:nvPr>
        </p:nvSpPr>
        <p:spPr/>
        <p:txBody>
          <a:bodyPr/>
          <a:lstStyle/>
          <a:p>
            <a:fld id="{A49DFD55-3C28-40EF-9E31-A92D2E4017FF}" type="slidenum">
              <a:rPr lang="en-US" smtClean="0"/>
              <a:pPr/>
              <a:t>18</a:t>
            </a:fld>
            <a:endParaRPr lang="en-US" dirty="0"/>
          </a:p>
        </p:txBody>
      </p:sp>
      <p:pic>
        <p:nvPicPr>
          <p:cNvPr id="8" name="Picture 7">
            <a:extLst>
              <a:ext uri="{FF2B5EF4-FFF2-40B4-BE49-F238E27FC236}">
                <a16:creationId xmlns:a16="http://schemas.microsoft.com/office/drawing/2014/main" id="{6DC449D3-0052-A83C-063B-35777000CD8A}"/>
              </a:ext>
            </a:extLst>
          </p:cNvPr>
          <p:cNvPicPr>
            <a:picLocks noChangeAspect="1"/>
          </p:cNvPicPr>
          <p:nvPr/>
        </p:nvPicPr>
        <p:blipFill>
          <a:blip r:embed="rId2"/>
          <a:stretch>
            <a:fillRect/>
          </a:stretch>
        </p:blipFill>
        <p:spPr>
          <a:xfrm>
            <a:off x="838200" y="709127"/>
            <a:ext cx="11353800" cy="5647223"/>
          </a:xfrm>
          <a:prstGeom prst="rect">
            <a:avLst/>
          </a:prstGeom>
        </p:spPr>
      </p:pic>
    </p:spTree>
    <p:extLst>
      <p:ext uri="{BB962C8B-B14F-4D97-AF65-F5344CB8AC3E}">
        <p14:creationId xmlns:p14="http://schemas.microsoft.com/office/powerpoint/2010/main" val="1084828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48847-48F6-0C63-84E7-9AD1FDC07DF9}"/>
              </a:ext>
            </a:extLst>
          </p:cNvPr>
          <p:cNvSpPr>
            <a:spLocks noGrp="1"/>
          </p:cNvSpPr>
          <p:nvPr>
            <p:ph type="title"/>
          </p:nvPr>
        </p:nvSpPr>
        <p:spPr>
          <a:xfrm>
            <a:off x="838200" y="418652"/>
            <a:ext cx="10515600" cy="534309"/>
          </a:xfrm>
        </p:spPr>
        <p:txBody>
          <a:bodyPr>
            <a:normAutofit fontScale="90000"/>
          </a:bodyPr>
          <a:lstStyle/>
          <a:p>
            <a:r>
              <a:rPr lang="en-US" b="1" i="0" dirty="0">
                <a:effectLst/>
                <a:latin typeface="-apple-system"/>
              </a:rPr>
              <a:t>Review the classification report associated with the SVC model predictions</a:t>
            </a:r>
            <a:br>
              <a:rPr lang="en-US" b="1" i="0" dirty="0">
                <a:effectLst/>
                <a:latin typeface="-apple-system"/>
              </a:rPr>
            </a:br>
            <a:endParaRPr lang="en-CA" dirty="0"/>
          </a:p>
        </p:txBody>
      </p:sp>
      <p:sp>
        <p:nvSpPr>
          <p:cNvPr id="4" name="Date Placeholder 3">
            <a:extLst>
              <a:ext uri="{FF2B5EF4-FFF2-40B4-BE49-F238E27FC236}">
                <a16:creationId xmlns:a16="http://schemas.microsoft.com/office/drawing/2014/main" id="{1C0F86D9-793A-7F1C-5616-05677ECE3F6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FD9E20D-20DA-C548-3C07-1F8319B8052B}"/>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9C1A80CB-B2F5-5561-AF08-1071DDC9435C}"/>
              </a:ext>
            </a:extLst>
          </p:cNvPr>
          <p:cNvSpPr>
            <a:spLocks noGrp="1"/>
          </p:cNvSpPr>
          <p:nvPr>
            <p:ph type="sldNum" sz="quarter" idx="12"/>
          </p:nvPr>
        </p:nvSpPr>
        <p:spPr/>
        <p:txBody>
          <a:bodyPr/>
          <a:lstStyle/>
          <a:p>
            <a:fld id="{A49DFD55-3C28-40EF-9E31-A92D2E4017FF}" type="slidenum">
              <a:rPr lang="en-US" smtClean="0"/>
              <a:pPr/>
              <a:t>19</a:t>
            </a:fld>
            <a:endParaRPr lang="en-US" dirty="0"/>
          </a:p>
        </p:txBody>
      </p:sp>
      <p:pic>
        <p:nvPicPr>
          <p:cNvPr id="8" name="Picture 7">
            <a:extLst>
              <a:ext uri="{FF2B5EF4-FFF2-40B4-BE49-F238E27FC236}">
                <a16:creationId xmlns:a16="http://schemas.microsoft.com/office/drawing/2014/main" id="{BFB8A3DF-4EB7-D77E-C157-23AC329DE16F}"/>
              </a:ext>
            </a:extLst>
          </p:cNvPr>
          <p:cNvPicPr>
            <a:picLocks noChangeAspect="1"/>
          </p:cNvPicPr>
          <p:nvPr/>
        </p:nvPicPr>
        <p:blipFill>
          <a:blip r:embed="rId2"/>
          <a:stretch>
            <a:fillRect/>
          </a:stretch>
        </p:blipFill>
        <p:spPr>
          <a:xfrm>
            <a:off x="838200" y="952961"/>
            <a:ext cx="10515600" cy="2078749"/>
          </a:xfrm>
          <a:prstGeom prst="rect">
            <a:avLst/>
          </a:prstGeom>
        </p:spPr>
      </p:pic>
      <p:pic>
        <p:nvPicPr>
          <p:cNvPr id="13" name="Table Placeholder 6">
            <a:extLst>
              <a:ext uri="{FF2B5EF4-FFF2-40B4-BE49-F238E27FC236}">
                <a16:creationId xmlns:a16="http://schemas.microsoft.com/office/drawing/2014/main" id="{3E8A010B-F529-416B-EE95-A4168EAB18F8}"/>
              </a:ext>
            </a:extLst>
          </p:cNvPr>
          <p:cNvPicPr>
            <a:picLocks noGrp="1" noChangeAspect="1"/>
          </p:cNvPicPr>
          <p:nvPr>
            <p:ph type="tbl" sz="quarter" idx="14"/>
          </p:nvPr>
        </p:nvPicPr>
        <p:blipFill>
          <a:blip r:embed="rId3"/>
          <a:stretch>
            <a:fillRect/>
          </a:stretch>
        </p:blipFill>
        <p:spPr>
          <a:xfrm>
            <a:off x="921789" y="3173872"/>
            <a:ext cx="10515600" cy="3040316"/>
          </a:xfrm>
          <a:prstGeom prst="rect">
            <a:avLst/>
          </a:prstGeom>
        </p:spPr>
      </p:pic>
    </p:spTree>
    <p:extLst>
      <p:ext uri="{BB962C8B-B14F-4D97-AF65-F5344CB8AC3E}">
        <p14:creationId xmlns:p14="http://schemas.microsoft.com/office/powerpoint/2010/main" val="705398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8792F-0FF8-0642-A8B5-CA31CD906913}"/>
              </a:ext>
            </a:extLst>
          </p:cNvPr>
          <p:cNvSpPr>
            <a:spLocks noGrp="1"/>
          </p:cNvSpPr>
          <p:nvPr>
            <p:ph type="title"/>
          </p:nvPr>
        </p:nvSpPr>
        <p:spPr/>
        <p:txBody>
          <a:bodyPr/>
          <a:lstStyle/>
          <a:p>
            <a:r>
              <a:rPr lang="en-US" b="1" dirty="0"/>
              <a:t>Executive summary</a:t>
            </a:r>
          </a:p>
        </p:txBody>
      </p:sp>
      <p:sp>
        <p:nvSpPr>
          <p:cNvPr id="3" name="Content Placeholder 2">
            <a:extLst>
              <a:ext uri="{FF2B5EF4-FFF2-40B4-BE49-F238E27FC236}">
                <a16:creationId xmlns:a16="http://schemas.microsoft.com/office/drawing/2014/main" id="{8A236735-F74F-CDB2-4696-CA2BA6897A1A}"/>
              </a:ext>
            </a:extLst>
          </p:cNvPr>
          <p:cNvSpPr>
            <a:spLocks noGrp="1"/>
          </p:cNvSpPr>
          <p:nvPr>
            <p:ph idx="1"/>
          </p:nvPr>
        </p:nvSpPr>
        <p:spPr/>
        <p:txBody>
          <a:bodyPr>
            <a:normAutofit fontScale="92500" lnSpcReduction="20000"/>
          </a:bodyPr>
          <a:lstStyle/>
          <a:p>
            <a:pPr>
              <a:buFont typeface="Wingdings" pitchFamily="2" charset="2"/>
              <a:buChar char="§"/>
            </a:pPr>
            <a:r>
              <a:rPr lang="en-CA" dirty="0">
                <a:effectLst/>
                <a:latin typeface="Calibri" panose="020F0502020204030204" pitchFamily="34" charset="0"/>
                <a:ea typeface="Calibri" panose="020F0502020204030204" pitchFamily="34" charset="0"/>
                <a:cs typeface="Times New Roman" panose="02020603050405020304" pitchFamily="18" charset="0"/>
              </a:rPr>
              <a:t>Our project’s goal was </a:t>
            </a:r>
            <a:r>
              <a:rPr lang="en-CA" dirty="0">
                <a:latin typeface="Calibri" panose="020F0502020204030204" pitchFamily="34" charset="0"/>
                <a:ea typeface="Calibri" panose="020F0502020204030204" pitchFamily="34" charset="0"/>
                <a:cs typeface="Times New Roman" panose="02020603050405020304" pitchFamily="18" charset="0"/>
              </a:rPr>
              <a:t>to </a:t>
            </a:r>
            <a:r>
              <a:rPr lang="en-CA" dirty="0">
                <a:effectLst/>
                <a:latin typeface="Calibri" panose="020F0502020204030204" pitchFamily="34" charset="0"/>
                <a:ea typeface="Calibri" panose="020F0502020204030204" pitchFamily="34" charset="0"/>
                <a:cs typeface="Times New Roman" panose="02020603050405020304" pitchFamily="18" charset="0"/>
              </a:rPr>
              <a:t>build a powerful tool that wou</a:t>
            </a:r>
            <a:r>
              <a:rPr lang="en-CA" dirty="0">
                <a:latin typeface="Calibri" panose="020F0502020204030204" pitchFamily="34" charset="0"/>
                <a:ea typeface="Calibri" panose="020F0502020204030204" pitchFamily="34" charset="0"/>
                <a:cs typeface="Times New Roman" panose="02020603050405020304" pitchFamily="18" charset="0"/>
              </a:rPr>
              <a:t>ld</a:t>
            </a:r>
            <a:r>
              <a:rPr lang="en-CA" dirty="0">
                <a:effectLst/>
                <a:latin typeface="Calibri" panose="020F0502020204030204" pitchFamily="34" charset="0"/>
                <a:ea typeface="Calibri" panose="020F0502020204030204" pitchFamily="34" charset="0"/>
                <a:cs typeface="Times New Roman" panose="02020603050405020304" pitchFamily="18" charset="0"/>
              </a:rPr>
              <a:t> perform technical analysis and generate a trade signal using a moving average crossover strategy</a:t>
            </a:r>
          </a:p>
          <a:p>
            <a:pPr>
              <a:buFont typeface="Wingdings" pitchFamily="2" charset="2"/>
              <a:buChar char="§"/>
            </a:pPr>
            <a:r>
              <a:rPr lang="en-CA" dirty="0">
                <a:latin typeface="Calibri" panose="020F0502020204030204" pitchFamily="34" charset="0"/>
                <a:ea typeface="Calibri" panose="020F0502020204030204" pitchFamily="34" charset="0"/>
                <a:cs typeface="Times New Roman" panose="02020603050405020304" pitchFamily="18" charset="0"/>
              </a:rPr>
              <a:t>Portfolio Prediction-stocks, cryptos, and futures</a:t>
            </a:r>
          </a:p>
          <a:p>
            <a:pPr>
              <a:buFont typeface="Wingdings" pitchFamily="2" charset="2"/>
              <a:buChar char="§"/>
            </a:pPr>
            <a:r>
              <a:rPr lang="en-CA" dirty="0">
                <a:effectLst/>
                <a:latin typeface="Calibri" panose="020F0502020204030204" pitchFamily="34" charset="0"/>
                <a:ea typeface="Calibri" panose="020F0502020204030204" pitchFamily="34" charset="0"/>
                <a:cs typeface="Times New Roman" panose="02020603050405020304" pitchFamily="18" charset="0"/>
              </a:rPr>
              <a:t>Perform </a:t>
            </a:r>
            <a:r>
              <a:rPr lang="en-CA" dirty="0" err="1">
                <a:effectLst/>
                <a:latin typeface="Calibri" panose="020F0502020204030204" pitchFamily="34" charset="0"/>
                <a:ea typeface="Calibri" panose="020F0502020204030204" pitchFamily="34" charset="0"/>
                <a:cs typeface="Times New Roman" panose="02020603050405020304" pitchFamily="18" charset="0"/>
              </a:rPr>
              <a:t>backtesting</a:t>
            </a:r>
            <a:r>
              <a:rPr lang="en-CA" dirty="0">
                <a:effectLst/>
                <a:latin typeface="Calibri" panose="020F0502020204030204" pitchFamily="34" charset="0"/>
                <a:ea typeface="Calibri" panose="020F0502020204030204" pitchFamily="34" charset="0"/>
                <a:cs typeface="Times New Roman" panose="02020603050405020304" pitchFamily="18" charset="0"/>
              </a:rPr>
              <a:t> to evaluate the performance of different strategies using appropriate metrics</a:t>
            </a:r>
          </a:p>
          <a:p>
            <a:pPr>
              <a:buFont typeface="Wingdings" pitchFamily="2" charset="2"/>
              <a:buChar char="§"/>
            </a:pPr>
            <a:r>
              <a:rPr lang="en-US" b="0" i="0" dirty="0">
                <a:solidFill>
                  <a:srgbClr val="1D1C1D"/>
                </a:solidFill>
                <a:effectLst/>
                <a:latin typeface="Slack-Lato"/>
              </a:rPr>
              <a:t>Build a </a:t>
            </a:r>
            <a:r>
              <a:rPr lang="en-US" dirty="0">
                <a:solidFill>
                  <a:srgbClr val="1D1C1D"/>
                </a:solidFill>
                <a:latin typeface="Slack-Lato"/>
              </a:rPr>
              <a:t>smart contract to get the latest prices for crypto BTC &amp; ETH using provable API and verify via </a:t>
            </a:r>
            <a:r>
              <a:rPr lang="en-US" dirty="0" err="1">
                <a:solidFill>
                  <a:srgbClr val="1D1C1D"/>
                </a:solidFill>
                <a:latin typeface="Slack-Lato"/>
              </a:rPr>
              <a:t>MetaMask</a:t>
            </a:r>
            <a:r>
              <a:rPr lang="en-US" dirty="0">
                <a:solidFill>
                  <a:srgbClr val="1D1C1D"/>
                </a:solidFill>
                <a:latin typeface="Slack-Lato"/>
              </a:rPr>
              <a:t> if the wallet has a fund to purchase gas</a:t>
            </a:r>
          </a:p>
          <a:p>
            <a:pPr>
              <a:buFont typeface="Wingdings" pitchFamily="2" charset="2"/>
              <a:buChar char="§"/>
            </a:pPr>
            <a:r>
              <a:rPr lang="en-US" dirty="0">
                <a:solidFill>
                  <a:srgbClr val="1D1C1D"/>
                </a:solidFill>
                <a:latin typeface="Slack-Lato"/>
              </a:rPr>
              <a:t>Crypto </a:t>
            </a:r>
            <a:r>
              <a:rPr lang="en-US" dirty="0" err="1">
                <a:solidFill>
                  <a:srgbClr val="1D1C1D"/>
                </a:solidFill>
                <a:latin typeface="Slack-Lato"/>
              </a:rPr>
              <a:t>Crowdsale</a:t>
            </a:r>
            <a:r>
              <a:rPr lang="en-US" dirty="0">
                <a:solidFill>
                  <a:srgbClr val="1D1C1D"/>
                </a:solidFill>
                <a:latin typeface="Slack-Lato"/>
              </a:rPr>
              <a:t> (in progress)</a:t>
            </a:r>
            <a:endParaRPr lang="en-CA"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itchFamily="2" charset="2"/>
              <a:buChar char="§"/>
            </a:pPr>
            <a:r>
              <a:rPr lang="en-CA" dirty="0">
                <a:latin typeface="Calibri" panose="020F0502020204030204" pitchFamily="34" charset="0"/>
                <a:ea typeface="Calibri" panose="020F0502020204030204" pitchFamily="34" charset="0"/>
                <a:cs typeface="Times New Roman" panose="02020603050405020304" pitchFamily="18" charset="0"/>
              </a:rPr>
              <a:t>Building users front-end using </a:t>
            </a:r>
            <a:r>
              <a:rPr lang="en-CA" dirty="0" err="1">
                <a:latin typeface="Calibri" panose="020F0502020204030204" pitchFamily="34" charset="0"/>
                <a:ea typeface="Calibri" panose="020F0502020204030204" pitchFamily="34" charset="0"/>
                <a:cs typeface="Times New Roman" panose="02020603050405020304" pitchFamily="18" charset="0"/>
              </a:rPr>
              <a:t>dApps</a:t>
            </a:r>
            <a:r>
              <a:rPr lang="en-CA" dirty="0">
                <a:latin typeface="Calibri" panose="020F0502020204030204" pitchFamily="34" charset="0"/>
                <a:ea typeface="Calibri" panose="020F0502020204030204" pitchFamily="34" charset="0"/>
                <a:cs typeface="Times New Roman" panose="02020603050405020304" pitchFamily="18" charset="0"/>
              </a:rPr>
              <a:t> for the crypto transaction (In progress)</a:t>
            </a:r>
          </a:p>
          <a:p>
            <a:pPr>
              <a:buFont typeface="Wingdings" pitchFamily="2" charset="2"/>
              <a:buChar char="§"/>
            </a:pPr>
            <a:endParaRPr lang="en-CA"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27430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F9828-B620-0B61-2F80-872C02E12DB5}"/>
              </a:ext>
            </a:extLst>
          </p:cNvPr>
          <p:cNvSpPr>
            <a:spLocks noGrp="1"/>
          </p:cNvSpPr>
          <p:nvPr>
            <p:ph type="title"/>
          </p:nvPr>
        </p:nvSpPr>
        <p:spPr>
          <a:xfrm>
            <a:off x="1885156" y="73622"/>
            <a:ext cx="8421688" cy="1325563"/>
          </a:xfrm>
        </p:spPr>
        <p:txBody>
          <a:bodyPr/>
          <a:lstStyle/>
          <a:p>
            <a:r>
              <a:rPr lang="en-CA" dirty="0" err="1"/>
              <a:t>svm_testing_report</a:t>
            </a:r>
            <a:endParaRPr lang="en-CA" dirty="0"/>
          </a:p>
        </p:txBody>
      </p:sp>
      <p:sp>
        <p:nvSpPr>
          <p:cNvPr id="3" name="Text Placeholder 2">
            <a:extLst>
              <a:ext uri="{FF2B5EF4-FFF2-40B4-BE49-F238E27FC236}">
                <a16:creationId xmlns:a16="http://schemas.microsoft.com/office/drawing/2014/main" id="{365A3274-2F12-60FC-AD48-A8A9D0937919}"/>
              </a:ext>
            </a:extLst>
          </p:cNvPr>
          <p:cNvSpPr>
            <a:spLocks noGrp="1"/>
          </p:cNvSpPr>
          <p:nvPr>
            <p:ph type="body" idx="1"/>
          </p:nvPr>
        </p:nvSpPr>
        <p:spPr>
          <a:xfrm>
            <a:off x="1295779" y="1399185"/>
            <a:ext cx="2882475" cy="823912"/>
          </a:xfrm>
        </p:spPr>
        <p:txBody>
          <a:bodyPr/>
          <a:lstStyle/>
          <a:p>
            <a:r>
              <a:rPr lang="en-US" sz="2000" kern="1200" dirty="0">
                <a:solidFill>
                  <a:schemeClr val="tx1"/>
                </a:solidFill>
                <a:latin typeface="+mj-lt"/>
                <a:ea typeface="+mj-ea"/>
                <a:cs typeface="+mj-cs"/>
              </a:rPr>
              <a:t>INDEX_SP100</a:t>
            </a:r>
            <a:endParaRPr lang="en-CA" dirty="0"/>
          </a:p>
        </p:txBody>
      </p:sp>
      <p:sp>
        <p:nvSpPr>
          <p:cNvPr id="5" name="Text Placeholder 4">
            <a:extLst>
              <a:ext uri="{FF2B5EF4-FFF2-40B4-BE49-F238E27FC236}">
                <a16:creationId xmlns:a16="http://schemas.microsoft.com/office/drawing/2014/main" id="{8F3F9D73-2225-BC97-9F84-1EA79B121C34}"/>
              </a:ext>
            </a:extLst>
          </p:cNvPr>
          <p:cNvSpPr>
            <a:spLocks noGrp="1"/>
          </p:cNvSpPr>
          <p:nvPr>
            <p:ph type="body" sz="quarter" idx="3"/>
          </p:nvPr>
        </p:nvSpPr>
        <p:spPr>
          <a:xfrm>
            <a:off x="4647664" y="1352328"/>
            <a:ext cx="2896671" cy="823912"/>
          </a:xfrm>
        </p:spPr>
        <p:txBody>
          <a:bodyPr/>
          <a:lstStyle/>
          <a:p>
            <a:r>
              <a:rPr lang="en-US" sz="2000" kern="1200" dirty="0">
                <a:solidFill>
                  <a:schemeClr val="tx1"/>
                </a:solidFill>
                <a:latin typeface="+mj-lt"/>
                <a:ea typeface="+mj-ea"/>
                <a:cs typeface="+mj-cs"/>
              </a:rPr>
              <a:t>INDEX_NASDAQ</a:t>
            </a:r>
            <a:endParaRPr lang="en-CA" dirty="0"/>
          </a:p>
        </p:txBody>
      </p:sp>
      <p:sp>
        <p:nvSpPr>
          <p:cNvPr id="7" name="Text Placeholder 6">
            <a:extLst>
              <a:ext uri="{FF2B5EF4-FFF2-40B4-BE49-F238E27FC236}">
                <a16:creationId xmlns:a16="http://schemas.microsoft.com/office/drawing/2014/main" id="{A986B560-DC05-C379-7466-3BE0FD17E21B}"/>
              </a:ext>
            </a:extLst>
          </p:cNvPr>
          <p:cNvSpPr>
            <a:spLocks noGrp="1"/>
          </p:cNvSpPr>
          <p:nvPr>
            <p:ph type="body" idx="13"/>
          </p:nvPr>
        </p:nvSpPr>
        <p:spPr>
          <a:xfrm>
            <a:off x="7893779" y="1332595"/>
            <a:ext cx="2882475" cy="823912"/>
          </a:xfrm>
        </p:spPr>
        <p:txBody>
          <a:bodyPr/>
          <a:lstStyle/>
          <a:p>
            <a:r>
              <a:rPr lang="en-US" sz="2000" kern="1200" dirty="0">
                <a:solidFill>
                  <a:schemeClr val="tx1"/>
                </a:solidFill>
                <a:latin typeface="+mj-lt"/>
                <a:ea typeface="+mj-ea"/>
                <a:cs typeface="+mj-cs"/>
              </a:rPr>
              <a:t>INDEX_TSX</a:t>
            </a:r>
            <a:endParaRPr lang="en-CA" dirty="0"/>
          </a:p>
        </p:txBody>
      </p:sp>
      <p:pic>
        <p:nvPicPr>
          <p:cNvPr id="27" name="Content Placeholder 26">
            <a:extLst>
              <a:ext uri="{FF2B5EF4-FFF2-40B4-BE49-F238E27FC236}">
                <a16:creationId xmlns:a16="http://schemas.microsoft.com/office/drawing/2014/main" id="{A94344FA-2F65-6E73-2671-B6E21865C717}"/>
              </a:ext>
            </a:extLst>
          </p:cNvPr>
          <p:cNvPicPr>
            <a:picLocks noGrp="1" noChangeAspect="1"/>
          </p:cNvPicPr>
          <p:nvPr>
            <p:ph sz="half" idx="14"/>
          </p:nvPr>
        </p:nvPicPr>
        <p:blipFill>
          <a:blip r:embed="rId2"/>
          <a:stretch>
            <a:fillRect/>
          </a:stretch>
        </p:blipFill>
        <p:spPr>
          <a:xfrm>
            <a:off x="8066088" y="2579639"/>
            <a:ext cx="3091444" cy="3252833"/>
          </a:xfrm>
        </p:spPr>
      </p:pic>
      <p:sp>
        <p:nvSpPr>
          <p:cNvPr id="9" name="Date Placeholder 8">
            <a:extLst>
              <a:ext uri="{FF2B5EF4-FFF2-40B4-BE49-F238E27FC236}">
                <a16:creationId xmlns:a16="http://schemas.microsoft.com/office/drawing/2014/main" id="{3D7F92FF-5EDE-83BF-56F3-C2344EAA8008}"/>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02D51232-9E3A-9831-317F-ED2CB2441B89}"/>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3D415CF9-7096-B273-7553-06224B259FD5}"/>
              </a:ext>
            </a:extLst>
          </p:cNvPr>
          <p:cNvSpPr>
            <a:spLocks noGrp="1"/>
          </p:cNvSpPr>
          <p:nvPr>
            <p:ph type="sldNum" sz="quarter" idx="12"/>
          </p:nvPr>
        </p:nvSpPr>
        <p:spPr/>
        <p:txBody>
          <a:bodyPr/>
          <a:lstStyle/>
          <a:p>
            <a:fld id="{A49DFD55-3C28-40EF-9E31-A92D2E4017FF}" type="slidenum">
              <a:rPr lang="en-US" smtClean="0"/>
              <a:pPr/>
              <a:t>20</a:t>
            </a:fld>
            <a:endParaRPr lang="en-US" dirty="0"/>
          </a:p>
        </p:txBody>
      </p:sp>
      <p:sp>
        <p:nvSpPr>
          <p:cNvPr id="19" name="Content Placeholder 18">
            <a:extLst>
              <a:ext uri="{FF2B5EF4-FFF2-40B4-BE49-F238E27FC236}">
                <a16:creationId xmlns:a16="http://schemas.microsoft.com/office/drawing/2014/main" id="{F1CF45A4-C183-2A50-7CB8-9B4C95787A54}"/>
              </a:ext>
            </a:extLst>
          </p:cNvPr>
          <p:cNvSpPr>
            <a:spLocks noGrp="1"/>
          </p:cNvSpPr>
          <p:nvPr>
            <p:ph sz="half" idx="2"/>
          </p:nvPr>
        </p:nvSpPr>
        <p:spPr/>
        <p:txBody>
          <a:bodyPr/>
          <a:lstStyle/>
          <a:p>
            <a:endParaRPr lang="en-CA"/>
          </a:p>
        </p:txBody>
      </p:sp>
      <p:pic>
        <p:nvPicPr>
          <p:cNvPr id="21" name="Picture 20">
            <a:extLst>
              <a:ext uri="{FF2B5EF4-FFF2-40B4-BE49-F238E27FC236}">
                <a16:creationId xmlns:a16="http://schemas.microsoft.com/office/drawing/2014/main" id="{CE01FE02-1E03-2A05-0616-A37524C03C8F}"/>
              </a:ext>
            </a:extLst>
          </p:cNvPr>
          <p:cNvPicPr>
            <a:picLocks noChangeAspect="1"/>
          </p:cNvPicPr>
          <p:nvPr/>
        </p:nvPicPr>
        <p:blipFill>
          <a:blip r:embed="rId3"/>
          <a:stretch>
            <a:fillRect/>
          </a:stretch>
        </p:blipFill>
        <p:spPr>
          <a:xfrm>
            <a:off x="1034468" y="2579639"/>
            <a:ext cx="3299746" cy="3401283"/>
          </a:xfrm>
          <a:prstGeom prst="rect">
            <a:avLst/>
          </a:prstGeom>
        </p:spPr>
      </p:pic>
      <p:sp>
        <p:nvSpPr>
          <p:cNvPr id="23" name="Content Placeholder 22">
            <a:extLst>
              <a:ext uri="{FF2B5EF4-FFF2-40B4-BE49-F238E27FC236}">
                <a16:creationId xmlns:a16="http://schemas.microsoft.com/office/drawing/2014/main" id="{2527A429-CE07-51C0-224D-94CC7FBDF1F3}"/>
              </a:ext>
            </a:extLst>
          </p:cNvPr>
          <p:cNvSpPr>
            <a:spLocks noGrp="1"/>
          </p:cNvSpPr>
          <p:nvPr>
            <p:ph sz="quarter" idx="4"/>
          </p:nvPr>
        </p:nvSpPr>
        <p:spPr/>
        <p:txBody>
          <a:bodyPr/>
          <a:lstStyle/>
          <a:p>
            <a:endParaRPr lang="en-CA"/>
          </a:p>
        </p:txBody>
      </p:sp>
      <p:pic>
        <p:nvPicPr>
          <p:cNvPr id="25" name="Picture 24">
            <a:extLst>
              <a:ext uri="{FF2B5EF4-FFF2-40B4-BE49-F238E27FC236}">
                <a16:creationId xmlns:a16="http://schemas.microsoft.com/office/drawing/2014/main" id="{0BFEEDCD-7AE3-A2C3-4429-CF511A6462DE}"/>
              </a:ext>
            </a:extLst>
          </p:cNvPr>
          <p:cNvPicPr>
            <a:picLocks noChangeAspect="1"/>
          </p:cNvPicPr>
          <p:nvPr/>
        </p:nvPicPr>
        <p:blipFill>
          <a:blip r:embed="rId4"/>
          <a:stretch>
            <a:fillRect/>
          </a:stretch>
        </p:blipFill>
        <p:spPr>
          <a:xfrm>
            <a:off x="4557708" y="2677891"/>
            <a:ext cx="3299746" cy="3211980"/>
          </a:xfrm>
          <a:prstGeom prst="rect">
            <a:avLst/>
          </a:prstGeom>
        </p:spPr>
      </p:pic>
    </p:spTree>
    <p:extLst>
      <p:ext uri="{BB962C8B-B14F-4D97-AF65-F5344CB8AC3E}">
        <p14:creationId xmlns:p14="http://schemas.microsoft.com/office/powerpoint/2010/main" val="2552984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5A3274-2F12-60FC-AD48-A8A9D0937919}"/>
              </a:ext>
            </a:extLst>
          </p:cNvPr>
          <p:cNvSpPr>
            <a:spLocks noGrp="1"/>
          </p:cNvSpPr>
          <p:nvPr>
            <p:ph type="body" idx="1"/>
          </p:nvPr>
        </p:nvSpPr>
        <p:spPr>
          <a:xfrm>
            <a:off x="1295779" y="1399185"/>
            <a:ext cx="2882475" cy="823912"/>
          </a:xfrm>
        </p:spPr>
        <p:txBody>
          <a:bodyPr/>
          <a:lstStyle/>
          <a:p>
            <a:r>
              <a:rPr lang="en-US" sz="2000" kern="1200" dirty="0">
                <a:solidFill>
                  <a:schemeClr val="tx1"/>
                </a:solidFill>
                <a:latin typeface="+mj-lt"/>
                <a:ea typeface="+mj-ea"/>
                <a:cs typeface="+mj-cs"/>
              </a:rPr>
              <a:t>INDEX_SP100</a:t>
            </a:r>
            <a:endParaRPr lang="en-CA" dirty="0"/>
          </a:p>
        </p:txBody>
      </p:sp>
      <p:sp>
        <p:nvSpPr>
          <p:cNvPr id="5" name="Text Placeholder 4">
            <a:extLst>
              <a:ext uri="{FF2B5EF4-FFF2-40B4-BE49-F238E27FC236}">
                <a16:creationId xmlns:a16="http://schemas.microsoft.com/office/drawing/2014/main" id="{8F3F9D73-2225-BC97-9F84-1EA79B121C34}"/>
              </a:ext>
            </a:extLst>
          </p:cNvPr>
          <p:cNvSpPr>
            <a:spLocks noGrp="1"/>
          </p:cNvSpPr>
          <p:nvPr>
            <p:ph type="body" sz="quarter" idx="3"/>
          </p:nvPr>
        </p:nvSpPr>
        <p:spPr>
          <a:xfrm>
            <a:off x="4647664" y="1352328"/>
            <a:ext cx="2896671" cy="823912"/>
          </a:xfrm>
        </p:spPr>
        <p:txBody>
          <a:bodyPr/>
          <a:lstStyle/>
          <a:p>
            <a:r>
              <a:rPr lang="en-US" sz="2000" kern="1200" dirty="0">
                <a:solidFill>
                  <a:schemeClr val="tx1"/>
                </a:solidFill>
                <a:latin typeface="+mj-lt"/>
                <a:ea typeface="+mj-ea"/>
                <a:cs typeface="+mj-cs"/>
              </a:rPr>
              <a:t>INDEX_NASDAQ</a:t>
            </a:r>
            <a:endParaRPr lang="en-CA" dirty="0"/>
          </a:p>
        </p:txBody>
      </p:sp>
      <p:sp>
        <p:nvSpPr>
          <p:cNvPr id="7" name="Text Placeholder 6">
            <a:extLst>
              <a:ext uri="{FF2B5EF4-FFF2-40B4-BE49-F238E27FC236}">
                <a16:creationId xmlns:a16="http://schemas.microsoft.com/office/drawing/2014/main" id="{A986B560-DC05-C379-7466-3BE0FD17E21B}"/>
              </a:ext>
            </a:extLst>
          </p:cNvPr>
          <p:cNvSpPr>
            <a:spLocks noGrp="1"/>
          </p:cNvSpPr>
          <p:nvPr>
            <p:ph type="body" idx="13"/>
          </p:nvPr>
        </p:nvSpPr>
        <p:spPr>
          <a:xfrm>
            <a:off x="7893779" y="1332595"/>
            <a:ext cx="2882475" cy="823912"/>
          </a:xfrm>
        </p:spPr>
        <p:txBody>
          <a:bodyPr/>
          <a:lstStyle/>
          <a:p>
            <a:r>
              <a:rPr lang="en-US" sz="2000" kern="1200" dirty="0">
                <a:solidFill>
                  <a:schemeClr val="tx1"/>
                </a:solidFill>
                <a:latin typeface="+mj-lt"/>
                <a:ea typeface="+mj-ea"/>
                <a:cs typeface="+mj-cs"/>
              </a:rPr>
              <a:t>INDEX_TSX</a:t>
            </a:r>
            <a:endParaRPr lang="en-CA" dirty="0"/>
          </a:p>
        </p:txBody>
      </p:sp>
      <p:sp>
        <p:nvSpPr>
          <p:cNvPr id="9" name="Date Placeholder 8">
            <a:extLst>
              <a:ext uri="{FF2B5EF4-FFF2-40B4-BE49-F238E27FC236}">
                <a16:creationId xmlns:a16="http://schemas.microsoft.com/office/drawing/2014/main" id="{3D7F92FF-5EDE-83BF-56F3-C2344EAA8008}"/>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02D51232-9E3A-9831-317F-ED2CB2441B89}"/>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3D415CF9-7096-B273-7553-06224B259FD5}"/>
              </a:ext>
            </a:extLst>
          </p:cNvPr>
          <p:cNvSpPr>
            <a:spLocks noGrp="1"/>
          </p:cNvSpPr>
          <p:nvPr>
            <p:ph type="sldNum" sz="quarter" idx="12"/>
          </p:nvPr>
        </p:nvSpPr>
        <p:spPr/>
        <p:txBody>
          <a:bodyPr/>
          <a:lstStyle/>
          <a:p>
            <a:fld id="{A49DFD55-3C28-40EF-9E31-A92D2E4017FF}" type="slidenum">
              <a:rPr lang="en-US" smtClean="0"/>
              <a:pPr/>
              <a:t>21</a:t>
            </a:fld>
            <a:endParaRPr lang="en-US" dirty="0"/>
          </a:p>
        </p:txBody>
      </p:sp>
      <p:sp>
        <p:nvSpPr>
          <p:cNvPr id="19" name="Content Placeholder 18">
            <a:extLst>
              <a:ext uri="{FF2B5EF4-FFF2-40B4-BE49-F238E27FC236}">
                <a16:creationId xmlns:a16="http://schemas.microsoft.com/office/drawing/2014/main" id="{F1CF45A4-C183-2A50-7CB8-9B4C95787A54}"/>
              </a:ext>
            </a:extLst>
          </p:cNvPr>
          <p:cNvSpPr>
            <a:spLocks noGrp="1"/>
          </p:cNvSpPr>
          <p:nvPr>
            <p:ph sz="half" idx="2"/>
          </p:nvPr>
        </p:nvSpPr>
        <p:spPr/>
        <p:txBody>
          <a:bodyPr/>
          <a:lstStyle/>
          <a:p>
            <a:endParaRPr lang="en-CA"/>
          </a:p>
        </p:txBody>
      </p:sp>
      <p:pic>
        <p:nvPicPr>
          <p:cNvPr id="21" name="Picture 20">
            <a:extLst>
              <a:ext uri="{FF2B5EF4-FFF2-40B4-BE49-F238E27FC236}">
                <a16:creationId xmlns:a16="http://schemas.microsoft.com/office/drawing/2014/main" id="{CE01FE02-1E03-2A05-0616-A37524C03C8F}"/>
              </a:ext>
            </a:extLst>
          </p:cNvPr>
          <p:cNvPicPr>
            <a:picLocks noChangeAspect="1"/>
          </p:cNvPicPr>
          <p:nvPr/>
        </p:nvPicPr>
        <p:blipFill>
          <a:blip r:embed="rId2"/>
          <a:stretch>
            <a:fillRect/>
          </a:stretch>
        </p:blipFill>
        <p:spPr>
          <a:xfrm>
            <a:off x="1034468" y="2579639"/>
            <a:ext cx="3299746" cy="3401283"/>
          </a:xfrm>
          <a:prstGeom prst="rect">
            <a:avLst/>
          </a:prstGeom>
        </p:spPr>
      </p:pic>
      <p:sp>
        <p:nvSpPr>
          <p:cNvPr id="23" name="Content Placeholder 22">
            <a:extLst>
              <a:ext uri="{FF2B5EF4-FFF2-40B4-BE49-F238E27FC236}">
                <a16:creationId xmlns:a16="http://schemas.microsoft.com/office/drawing/2014/main" id="{2527A429-CE07-51C0-224D-94CC7FBDF1F3}"/>
              </a:ext>
            </a:extLst>
          </p:cNvPr>
          <p:cNvSpPr>
            <a:spLocks noGrp="1"/>
          </p:cNvSpPr>
          <p:nvPr>
            <p:ph sz="quarter" idx="4"/>
          </p:nvPr>
        </p:nvSpPr>
        <p:spPr/>
        <p:txBody>
          <a:bodyPr/>
          <a:lstStyle/>
          <a:p>
            <a:endParaRPr lang="en-CA"/>
          </a:p>
        </p:txBody>
      </p:sp>
      <p:pic>
        <p:nvPicPr>
          <p:cNvPr id="25" name="Picture 24">
            <a:extLst>
              <a:ext uri="{FF2B5EF4-FFF2-40B4-BE49-F238E27FC236}">
                <a16:creationId xmlns:a16="http://schemas.microsoft.com/office/drawing/2014/main" id="{0BFEEDCD-7AE3-A2C3-4429-CF511A6462DE}"/>
              </a:ext>
            </a:extLst>
          </p:cNvPr>
          <p:cNvPicPr>
            <a:picLocks noChangeAspect="1"/>
          </p:cNvPicPr>
          <p:nvPr/>
        </p:nvPicPr>
        <p:blipFill>
          <a:blip r:embed="rId3"/>
          <a:stretch>
            <a:fillRect/>
          </a:stretch>
        </p:blipFill>
        <p:spPr>
          <a:xfrm>
            <a:off x="4557708" y="2724544"/>
            <a:ext cx="3299746" cy="3211980"/>
          </a:xfrm>
          <a:prstGeom prst="rect">
            <a:avLst/>
          </a:prstGeom>
        </p:spPr>
      </p:pic>
      <p:sp>
        <p:nvSpPr>
          <p:cNvPr id="6" name="Title 5">
            <a:extLst>
              <a:ext uri="{FF2B5EF4-FFF2-40B4-BE49-F238E27FC236}">
                <a16:creationId xmlns:a16="http://schemas.microsoft.com/office/drawing/2014/main" id="{08C274EF-A37C-5626-10E9-42C5AF5F1BA1}"/>
              </a:ext>
            </a:extLst>
          </p:cNvPr>
          <p:cNvSpPr txBox="1">
            <a:spLocks noGrp="1"/>
          </p:cNvSpPr>
          <p:nvPr>
            <p:ph type="title"/>
          </p:nvPr>
        </p:nvSpPr>
        <p:spPr>
          <a:xfrm>
            <a:off x="1884363" y="495740"/>
            <a:ext cx="8677890" cy="480131"/>
          </a:xfrm>
          <a:prstGeom prst="rect">
            <a:avLst/>
          </a:prstGeom>
          <a:noFill/>
        </p:spPr>
        <p:txBody>
          <a:bodyPr wrap="square">
            <a:spAutoFit/>
          </a:bodyPr>
          <a:lstStyle/>
          <a:p>
            <a:pPr algn="l"/>
            <a:r>
              <a:rPr lang="en-US" b="1" i="0" dirty="0">
                <a:effectLst/>
                <a:latin typeface="-apple-system"/>
              </a:rPr>
              <a:t>Evaluate a New Machine Learning Classifiers</a:t>
            </a:r>
          </a:p>
        </p:txBody>
      </p:sp>
      <p:pic>
        <p:nvPicPr>
          <p:cNvPr id="12" name="Picture 11">
            <a:extLst>
              <a:ext uri="{FF2B5EF4-FFF2-40B4-BE49-F238E27FC236}">
                <a16:creationId xmlns:a16="http://schemas.microsoft.com/office/drawing/2014/main" id="{73A42B3B-9DFB-F2CE-7D71-AC1D4240F37A}"/>
              </a:ext>
            </a:extLst>
          </p:cNvPr>
          <p:cNvPicPr>
            <a:picLocks noChangeAspect="1"/>
          </p:cNvPicPr>
          <p:nvPr/>
        </p:nvPicPr>
        <p:blipFill>
          <a:blip r:embed="rId4"/>
          <a:stretch>
            <a:fillRect/>
          </a:stretch>
        </p:blipFill>
        <p:spPr>
          <a:xfrm>
            <a:off x="1243104" y="1430141"/>
            <a:ext cx="2728196" cy="1044030"/>
          </a:xfrm>
          <a:prstGeom prst="rect">
            <a:avLst/>
          </a:prstGeom>
        </p:spPr>
      </p:pic>
      <p:pic>
        <p:nvPicPr>
          <p:cNvPr id="14" name="Picture 13">
            <a:extLst>
              <a:ext uri="{FF2B5EF4-FFF2-40B4-BE49-F238E27FC236}">
                <a16:creationId xmlns:a16="http://schemas.microsoft.com/office/drawing/2014/main" id="{1509607E-DA9F-4B39-80FF-76A52C1F2D2D}"/>
              </a:ext>
            </a:extLst>
          </p:cNvPr>
          <p:cNvPicPr>
            <a:picLocks noChangeAspect="1"/>
          </p:cNvPicPr>
          <p:nvPr/>
        </p:nvPicPr>
        <p:blipFill>
          <a:blip r:embed="rId5"/>
          <a:stretch>
            <a:fillRect/>
          </a:stretch>
        </p:blipFill>
        <p:spPr>
          <a:xfrm>
            <a:off x="149925" y="2671479"/>
            <a:ext cx="4199150" cy="3665985"/>
          </a:xfrm>
          <a:prstGeom prst="rect">
            <a:avLst/>
          </a:prstGeom>
        </p:spPr>
      </p:pic>
      <p:pic>
        <p:nvPicPr>
          <p:cNvPr id="16" name="Picture 15">
            <a:extLst>
              <a:ext uri="{FF2B5EF4-FFF2-40B4-BE49-F238E27FC236}">
                <a16:creationId xmlns:a16="http://schemas.microsoft.com/office/drawing/2014/main" id="{33A6681F-4456-569E-C1E5-FA3FD3A0F122}"/>
              </a:ext>
            </a:extLst>
          </p:cNvPr>
          <p:cNvPicPr>
            <a:picLocks noChangeAspect="1"/>
          </p:cNvPicPr>
          <p:nvPr/>
        </p:nvPicPr>
        <p:blipFill>
          <a:blip r:embed="rId6"/>
          <a:stretch>
            <a:fillRect/>
          </a:stretch>
        </p:blipFill>
        <p:spPr>
          <a:xfrm>
            <a:off x="4647664" y="1430141"/>
            <a:ext cx="2301439" cy="1066892"/>
          </a:xfrm>
          <a:prstGeom prst="rect">
            <a:avLst/>
          </a:prstGeom>
        </p:spPr>
      </p:pic>
      <p:pic>
        <p:nvPicPr>
          <p:cNvPr id="18" name="Picture 17">
            <a:extLst>
              <a:ext uri="{FF2B5EF4-FFF2-40B4-BE49-F238E27FC236}">
                <a16:creationId xmlns:a16="http://schemas.microsoft.com/office/drawing/2014/main" id="{2DB20D01-3027-1931-A277-B16612F6DD99}"/>
              </a:ext>
            </a:extLst>
          </p:cNvPr>
          <p:cNvPicPr>
            <a:picLocks noChangeAspect="1"/>
          </p:cNvPicPr>
          <p:nvPr/>
        </p:nvPicPr>
        <p:blipFill>
          <a:blip r:embed="rId7"/>
          <a:stretch>
            <a:fillRect/>
          </a:stretch>
        </p:blipFill>
        <p:spPr>
          <a:xfrm>
            <a:off x="4334213" y="2700117"/>
            <a:ext cx="3559566" cy="3560723"/>
          </a:xfrm>
          <a:prstGeom prst="rect">
            <a:avLst/>
          </a:prstGeom>
        </p:spPr>
      </p:pic>
      <p:pic>
        <p:nvPicPr>
          <p:cNvPr id="22" name="Picture 21">
            <a:extLst>
              <a:ext uri="{FF2B5EF4-FFF2-40B4-BE49-F238E27FC236}">
                <a16:creationId xmlns:a16="http://schemas.microsoft.com/office/drawing/2014/main" id="{85EA79B1-958B-5951-A50C-F4C46362CD0B}"/>
              </a:ext>
            </a:extLst>
          </p:cNvPr>
          <p:cNvPicPr>
            <a:picLocks noChangeAspect="1"/>
          </p:cNvPicPr>
          <p:nvPr/>
        </p:nvPicPr>
        <p:blipFill>
          <a:blip r:embed="rId8"/>
          <a:stretch>
            <a:fillRect/>
          </a:stretch>
        </p:blipFill>
        <p:spPr>
          <a:xfrm>
            <a:off x="8013745" y="1399003"/>
            <a:ext cx="3095525" cy="1158340"/>
          </a:xfrm>
          <a:prstGeom prst="rect">
            <a:avLst/>
          </a:prstGeom>
        </p:spPr>
      </p:pic>
      <p:sp>
        <p:nvSpPr>
          <p:cNvPr id="26" name="Content Placeholder 25">
            <a:extLst>
              <a:ext uri="{FF2B5EF4-FFF2-40B4-BE49-F238E27FC236}">
                <a16:creationId xmlns:a16="http://schemas.microsoft.com/office/drawing/2014/main" id="{33E56D5E-5E9D-01B9-0216-0E35A28FAA8B}"/>
              </a:ext>
            </a:extLst>
          </p:cNvPr>
          <p:cNvSpPr>
            <a:spLocks noGrp="1"/>
          </p:cNvSpPr>
          <p:nvPr>
            <p:ph sz="half" idx="14"/>
          </p:nvPr>
        </p:nvSpPr>
        <p:spPr/>
        <p:txBody>
          <a:bodyPr/>
          <a:lstStyle/>
          <a:p>
            <a:endParaRPr lang="en-CA"/>
          </a:p>
        </p:txBody>
      </p:sp>
      <p:pic>
        <p:nvPicPr>
          <p:cNvPr id="31" name="Picture 30">
            <a:extLst>
              <a:ext uri="{FF2B5EF4-FFF2-40B4-BE49-F238E27FC236}">
                <a16:creationId xmlns:a16="http://schemas.microsoft.com/office/drawing/2014/main" id="{389E3CE2-4994-AE04-3ADC-7F9AB617D68B}"/>
              </a:ext>
            </a:extLst>
          </p:cNvPr>
          <p:cNvPicPr>
            <a:picLocks noChangeAspect="1"/>
          </p:cNvPicPr>
          <p:nvPr/>
        </p:nvPicPr>
        <p:blipFill>
          <a:blip r:embed="rId9"/>
          <a:stretch>
            <a:fillRect/>
          </a:stretch>
        </p:blipFill>
        <p:spPr>
          <a:xfrm>
            <a:off x="7947411" y="2700117"/>
            <a:ext cx="4244589" cy="3560723"/>
          </a:xfrm>
          <a:prstGeom prst="rect">
            <a:avLst/>
          </a:prstGeom>
        </p:spPr>
      </p:pic>
    </p:spTree>
    <p:extLst>
      <p:ext uri="{BB962C8B-B14F-4D97-AF65-F5344CB8AC3E}">
        <p14:creationId xmlns:p14="http://schemas.microsoft.com/office/powerpoint/2010/main" val="2993425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0B79-B857-CBB1-E983-F6DA5525F182}"/>
              </a:ext>
            </a:extLst>
          </p:cNvPr>
          <p:cNvSpPr>
            <a:spLocks noGrp="1"/>
          </p:cNvSpPr>
          <p:nvPr>
            <p:ph type="title"/>
          </p:nvPr>
        </p:nvSpPr>
        <p:spPr>
          <a:xfrm>
            <a:off x="757901" y="-185847"/>
            <a:ext cx="10515600" cy="1325563"/>
          </a:xfrm>
        </p:spPr>
        <p:txBody>
          <a:bodyPr/>
          <a:lstStyle/>
          <a:p>
            <a:r>
              <a:rPr lang="en-US" b="1" i="0" dirty="0">
                <a:effectLst/>
                <a:latin typeface="-apple-system"/>
              </a:rPr>
              <a:t>Performing the Multiple Linear Regression of crypto currencies for optimization</a:t>
            </a:r>
            <a:br>
              <a:rPr lang="en-US" b="1" i="0" dirty="0">
                <a:effectLst/>
                <a:latin typeface="-apple-system"/>
              </a:rPr>
            </a:br>
            <a:endParaRPr lang="en-CA" dirty="0"/>
          </a:p>
        </p:txBody>
      </p:sp>
      <p:sp>
        <p:nvSpPr>
          <p:cNvPr id="3" name="Table Placeholder 2">
            <a:extLst>
              <a:ext uri="{FF2B5EF4-FFF2-40B4-BE49-F238E27FC236}">
                <a16:creationId xmlns:a16="http://schemas.microsoft.com/office/drawing/2014/main" id="{D2E71466-C480-2B71-10D0-B17316567DC9}"/>
              </a:ext>
            </a:extLst>
          </p:cNvPr>
          <p:cNvSpPr>
            <a:spLocks noGrp="1"/>
          </p:cNvSpPr>
          <p:nvPr>
            <p:ph type="tbl" sz="quarter" idx="14"/>
          </p:nvPr>
        </p:nvSpPr>
        <p:spPr/>
      </p:sp>
      <p:sp>
        <p:nvSpPr>
          <p:cNvPr id="4" name="Date Placeholder 3">
            <a:extLst>
              <a:ext uri="{FF2B5EF4-FFF2-40B4-BE49-F238E27FC236}">
                <a16:creationId xmlns:a16="http://schemas.microsoft.com/office/drawing/2014/main" id="{EE21E3B2-E1FB-E30B-EEAE-E9E78F41A56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68F90F7-AE0C-6188-4690-8E607E774C73}"/>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C9E00005-E649-968B-390E-B61EF9DBEEF9}"/>
              </a:ext>
            </a:extLst>
          </p:cNvPr>
          <p:cNvSpPr>
            <a:spLocks noGrp="1"/>
          </p:cNvSpPr>
          <p:nvPr>
            <p:ph type="sldNum" sz="quarter" idx="12"/>
          </p:nvPr>
        </p:nvSpPr>
        <p:spPr/>
        <p:txBody>
          <a:bodyPr/>
          <a:lstStyle/>
          <a:p>
            <a:fld id="{A49DFD55-3C28-40EF-9E31-A92D2E4017FF}" type="slidenum">
              <a:rPr lang="en-US" smtClean="0"/>
              <a:pPr/>
              <a:t>22</a:t>
            </a:fld>
            <a:endParaRPr lang="en-US" dirty="0"/>
          </a:p>
        </p:txBody>
      </p:sp>
      <p:sp>
        <p:nvSpPr>
          <p:cNvPr id="8" name="TextBox 7">
            <a:extLst>
              <a:ext uri="{FF2B5EF4-FFF2-40B4-BE49-F238E27FC236}">
                <a16:creationId xmlns:a16="http://schemas.microsoft.com/office/drawing/2014/main" id="{DD1419A5-1168-1314-B38E-A42D4F17E6DB}"/>
              </a:ext>
            </a:extLst>
          </p:cNvPr>
          <p:cNvSpPr txBox="1"/>
          <p:nvPr/>
        </p:nvSpPr>
        <p:spPr>
          <a:xfrm>
            <a:off x="3048778" y="3244334"/>
            <a:ext cx="6097554" cy="369332"/>
          </a:xfrm>
          <a:prstGeom prst="rect">
            <a:avLst/>
          </a:prstGeom>
          <a:noFill/>
        </p:spPr>
        <p:txBody>
          <a:bodyPr wrap="square">
            <a:spAutoFit/>
          </a:bodyPr>
          <a:lstStyle/>
          <a:p>
            <a:pPr algn="l"/>
            <a:r>
              <a:rPr lang="en-US" b="1" i="0" dirty="0">
                <a:effectLst/>
                <a:latin typeface="-apple-system"/>
              </a:rPr>
              <a:t>Performing the Multiple Linear Regression</a:t>
            </a:r>
          </a:p>
        </p:txBody>
      </p:sp>
      <p:pic>
        <p:nvPicPr>
          <p:cNvPr id="10" name="Picture 9">
            <a:extLst>
              <a:ext uri="{FF2B5EF4-FFF2-40B4-BE49-F238E27FC236}">
                <a16:creationId xmlns:a16="http://schemas.microsoft.com/office/drawing/2014/main" id="{3572AF72-6F49-84E7-9C4B-CD8A80D6F64D}"/>
              </a:ext>
            </a:extLst>
          </p:cNvPr>
          <p:cNvPicPr>
            <a:picLocks noChangeAspect="1"/>
          </p:cNvPicPr>
          <p:nvPr/>
        </p:nvPicPr>
        <p:blipFill>
          <a:blip r:embed="rId2"/>
          <a:stretch>
            <a:fillRect/>
          </a:stretch>
        </p:blipFill>
        <p:spPr>
          <a:xfrm>
            <a:off x="757900" y="1001707"/>
            <a:ext cx="10595899" cy="5354644"/>
          </a:xfrm>
          <a:prstGeom prst="rect">
            <a:avLst/>
          </a:prstGeom>
        </p:spPr>
      </p:pic>
    </p:spTree>
    <p:extLst>
      <p:ext uri="{BB962C8B-B14F-4D97-AF65-F5344CB8AC3E}">
        <p14:creationId xmlns:p14="http://schemas.microsoft.com/office/powerpoint/2010/main" val="3625245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FC326-5E5B-F72D-D7D3-E9D56B7CD7E3}"/>
              </a:ext>
            </a:extLst>
          </p:cNvPr>
          <p:cNvSpPr>
            <a:spLocks noGrp="1"/>
          </p:cNvSpPr>
          <p:nvPr>
            <p:ph type="title"/>
          </p:nvPr>
        </p:nvSpPr>
        <p:spPr>
          <a:xfrm>
            <a:off x="4351887" y="136525"/>
            <a:ext cx="5111750" cy="553940"/>
          </a:xfrm>
        </p:spPr>
        <p:txBody>
          <a:bodyPr>
            <a:normAutofit fontScale="90000"/>
          </a:bodyPr>
          <a:lstStyle/>
          <a:p>
            <a:r>
              <a:rPr lang="en-US" dirty="0"/>
              <a:t>findings</a:t>
            </a:r>
            <a:endParaRPr lang="en-CA" dirty="0"/>
          </a:p>
        </p:txBody>
      </p:sp>
      <p:sp>
        <p:nvSpPr>
          <p:cNvPr id="3" name="Text Placeholder 2">
            <a:extLst>
              <a:ext uri="{FF2B5EF4-FFF2-40B4-BE49-F238E27FC236}">
                <a16:creationId xmlns:a16="http://schemas.microsoft.com/office/drawing/2014/main" id="{6755E1B2-C748-688A-1D46-DEF1CD6C51BB}"/>
              </a:ext>
            </a:extLst>
          </p:cNvPr>
          <p:cNvSpPr>
            <a:spLocks noGrp="1"/>
          </p:cNvSpPr>
          <p:nvPr>
            <p:ph type="body" idx="1"/>
          </p:nvPr>
        </p:nvSpPr>
        <p:spPr>
          <a:xfrm>
            <a:off x="1143518" y="4230202"/>
            <a:ext cx="9192208" cy="3228392"/>
          </a:xfrm>
        </p:spPr>
        <p:txBody>
          <a:bodyPr>
            <a:normAutofit lnSpcReduction="10000"/>
          </a:bodyPr>
          <a:lstStyle/>
          <a:p>
            <a:r>
              <a:rPr lang="en-US" dirty="0"/>
              <a:t>r2 = r2_score(</a:t>
            </a:r>
            <a:r>
              <a:rPr lang="en-US" dirty="0" err="1"/>
              <a:t>y_test</a:t>
            </a:r>
            <a:r>
              <a:rPr lang="en-US" dirty="0"/>
              <a:t>, </a:t>
            </a:r>
            <a:r>
              <a:rPr lang="en-US" dirty="0" err="1"/>
              <a:t>mymodel</a:t>
            </a:r>
            <a:r>
              <a:rPr lang="en-US" dirty="0"/>
              <a:t>(</a:t>
            </a:r>
            <a:r>
              <a:rPr lang="en-US" dirty="0" err="1"/>
              <a:t>X_test</a:t>
            </a:r>
            <a:r>
              <a:rPr lang="en-US" dirty="0"/>
              <a:t>)). </a:t>
            </a:r>
            <a:r>
              <a:rPr lang="en-US" i="0" dirty="0">
                <a:effectLst/>
                <a:latin typeface="-apple-system"/>
              </a:rPr>
              <a:t>The result,</a:t>
            </a:r>
            <a:r>
              <a:rPr lang="en-CA" i="0" dirty="0">
                <a:effectLst/>
                <a:latin typeface="-apple-system"/>
              </a:rPr>
              <a:t> R-squared,</a:t>
            </a:r>
            <a:r>
              <a:rPr lang="en-US" i="0" dirty="0">
                <a:effectLst/>
                <a:latin typeface="-apple-system"/>
              </a:rPr>
              <a:t> </a:t>
            </a:r>
            <a:r>
              <a:rPr lang="en-US" dirty="0"/>
              <a:t>r2=</a:t>
            </a:r>
            <a:r>
              <a:rPr lang="en-US" i="0" dirty="0">
                <a:effectLst/>
                <a:latin typeface="-apple-system"/>
              </a:rPr>
              <a:t> 0.809 shows that the model fits the testing set as well, and we are confident that we can use the model to predict future values.</a:t>
            </a:r>
          </a:p>
          <a:p>
            <a:r>
              <a:rPr lang="en-US" dirty="0" err="1">
                <a:latin typeface="-apple-system"/>
              </a:rPr>
              <a:t>B</a:t>
            </a:r>
            <a:r>
              <a:rPr lang="en-US" i="0" dirty="0" err="1">
                <a:effectLst/>
                <a:latin typeface="-apple-system"/>
              </a:rPr>
              <a:t>est_threshold</a:t>
            </a:r>
            <a:r>
              <a:rPr lang="en-US" i="0" dirty="0">
                <a:effectLst/>
                <a:latin typeface="-apple-system"/>
              </a:rPr>
              <a:t> at </a:t>
            </a:r>
            <a:r>
              <a:rPr kumimoji="0" lang="en-US" altLang="en-US" sz="1400" i="0" u="none" strike="noStrike" cap="none" normalizeH="0" baseline="0" dirty="0">
                <a:ln>
                  <a:noFill/>
                </a:ln>
                <a:solidFill>
                  <a:schemeClr val="tx1"/>
                </a:solidFill>
                <a:effectLst/>
                <a:latin typeface="var(--jp-code-font-family)"/>
              </a:rPr>
              <a:t>0.757772942247354 </a:t>
            </a:r>
            <a:r>
              <a:rPr kumimoji="0" lang="en-US" altLang="en-US" sz="1400" i="0" u="none" strike="noStrike" cap="none" normalizeH="0" baseline="0" dirty="0" err="1">
                <a:ln>
                  <a:noFill/>
                </a:ln>
                <a:solidFill>
                  <a:schemeClr val="tx1"/>
                </a:solidFill>
                <a:effectLst/>
                <a:latin typeface="var(--jp-code-font-family)"/>
              </a:rPr>
              <a:t>i.e</a:t>
            </a:r>
            <a:r>
              <a:rPr kumimoji="0" lang="en-US" altLang="en-US" sz="1400" i="0" u="none" strike="noStrike" cap="none" normalizeH="0" baseline="0" dirty="0">
                <a:ln>
                  <a:noFill/>
                </a:ln>
                <a:solidFill>
                  <a:schemeClr val="tx1"/>
                </a:solidFill>
                <a:effectLst/>
                <a:latin typeface="var(--jp-code-font-family)"/>
              </a:rPr>
              <a:t> </a:t>
            </a:r>
            <a:r>
              <a:rPr lang="en-US" i="0" dirty="0">
                <a:effectLst/>
                <a:latin typeface="-apple-system"/>
              </a:rPr>
              <a:t>threshold that results in the best balance of precision and recall(same as optimizing the F-measure that summarizes the harmonic mean of both measures)</a:t>
            </a:r>
          </a:p>
          <a:p>
            <a:endParaRPr lang="en-US" dirty="0">
              <a:latin typeface="-apple-system"/>
            </a:endParaRPr>
          </a:p>
          <a:p>
            <a:r>
              <a:rPr lang="en-CA" dirty="0">
                <a:latin typeface="-apple-system"/>
              </a:rPr>
              <a:t>We carried out a portfolio analysis of the c</a:t>
            </a:r>
            <a:r>
              <a:rPr lang="en-CA" i="0" dirty="0">
                <a:effectLst/>
                <a:latin typeface="-apple-system"/>
              </a:rPr>
              <a:t>ombine index_sp100, </a:t>
            </a:r>
            <a:r>
              <a:rPr lang="en-CA" i="0" dirty="0" err="1">
                <a:effectLst/>
                <a:latin typeface="-apple-system"/>
              </a:rPr>
              <a:t>index_nasdaq</a:t>
            </a:r>
            <a:r>
              <a:rPr lang="en-CA" i="0" dirty="0">
                <a:effectLst/>
                <a:latin typeface="-apple-system"/>
              </a:rPr>
              <a:t>, </a:t>
            </a:r>
            <a:r>
              <a:rPr lang="en-CA" dirty="0">
                <a:latin typeface="-apple-system"/>
              </a:rPr>
              <a:t>and </a:t>
            </a:r>
            <a:r>
              <a:rPr lang="en-CA" i="0" dirty="0" err="1">
                <a:effectLst/>
                <a:latin typeface="-apple-system"/>
              </a:rPr>
              <a:t>index_tsx</a:t>
            </a:r>
            <a:r>
              <a:rPr lang="en-CA" dirty="0">
                <a:latin typeface="-apple-system"/>
              </a:rPr>
              <a:t>. The outcomes are also revealing.</a:t>
            </a:r>
          </a:p>
          <a:p>
            <a:endParaRPr lang="en-CA" b="1" i="0" dirty="0">
              <a:effectLst/>
              <a:latin typeface="-apple-system"/>
            </a:endParaRPr>
          </a:p>
          <a:p>
            <a:endParaRPr lang="en-US" b="1" i="0" dirty="0">
              <a:effectLst/>
              <a:latin typeface="-apple-system"/>
            </a:endParaRPr>
          </a:p>
          <a:p>
            <a:endParaRPr lang="en-CA" dirty="0"/>
          </a:p>
        </p:txBody>
      </p:sp>
      <p:sp>
        <p:nvSpPr>
          <p:cNvPr id="4" name="Date Placeholder 3">
            <a:extLst>
              <a:ext uri="{FF2B5EF4-FFF2-40B4-BE49-F238E27FC236}">
                <a16:creationId xmlns:a16="http://schemas.microsoft.com/office/drawing/2014/main" id="{F06012B5-DA37-C5F6-67A6-E38174F1204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FC7E8F1-730F-97E2-17AE-F904A72B4EA0}"/>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3CC6FAE6-B51B-ED0A-8770-236E7A16354C}"/>
              </a:ext>
            </a:extLst>
          </p:cNvPr>
          <p:cNvSpPr>
            <a:spLocks noGrp="1"/>
          </p:cNvSpPr>
          <p:nvPr>
            <p:ph type="sldNum" sz="quarter" idx="12"/>
          </p:nvPr>
        </p:nvSpPr>
        <p:spPr/>
        <p:txBody>
          <a:bodyPr/>
          <a:lstStyle/>
          <a:p>
            <a:fld id="{A49DFD55-3C28-40EF-9E31-A92D2E4017FF}" type="slidenum">
              <a:rPr lang="en-US" smtClean="0"/>
              <a:pPr/>
              <a:t>23</a:t>
            </a:fld>
            <a:endParaRPr lang="en-US" dirty="0"/>
          </a:p>
        </p:txBody>
      </p:sp>
      <p:pic>
        <p:nvPicPr>
          <p:cNvPr id="8" name="Picture 7">
            <a:extLst>
              <a:ext uri="{FF2B5EF4-FFF2-40B4-BE49-F238E27FC236}">
                <a16:creationId xmlns:a16="http://schemas.microsoft.com/office/drawing/2014/main" id="{9D809E80-AAA0-5EA1-8256-1F1D466208F1}"/>
              </a:ext>
            </a:extLst>
          </p:cNvPr>
          <p:cNvPicPr>
            <a:picLocks noChangeAspect="1"/>
          </p:cNvPicPr>
          <p:nvPr/>
        </p:nvPicPr>
        <p:blipFill>
          <a:blip r:embed="rId2"/>
          <a:stretch>
            <a:fillRect/>
          </a:stretch>
        </p:blipFill>
        <p:spPr>
          <a:xfrm>
            <a:off x="643813" y="690465"/>
            <a:ext cx="9691913" cy="3539737"/>
          </a:xfrm>
          <a:prstGeom prst="rect">
            <a:avLst/>
          </a:prstGeom>
        </p:spPr>
      </p:pic>
    </p:spTree>
    <p:extLst>
      <p:ext uri="{BB962C8B-B14F-4D97-AF65-F5344CB8AC3E}">
        <p14:creationId xmlns:p14="http://schemas.microsoft.com/office/powerpoint/2010/main" val="4236396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D66A-ACFC-196D-B278-DE4D4023FF40}"/>
              </a:ext>
            </a:extLst>
          </p:cNvPr>
          <p:cNvSpPr>
            <a:spLocks noGrp="1"/>
          </p:cNvSpPr>
          <p:nvPr>
            <p:ph type="ctrTitle"/>
          </p:nvPr>
        </p:nvSpPr>
        <p:spPr>
          <a:xfrm>
            <a:off x="4267200" y="-625843"/>
            <a:ext cx="4179570" cy="1524735"/>
          </a:xfrm>
        </p:spPr>
        <p:txBody>
          <a:bodyPr>
            <a:normAutofit fontScale="90000"/>
          </a:bodyPr>
          <a:lstStyle/>
          <a:p>
            <a:r>
              <a:rPr lang="en-US" dirty="0"/>
              <a:t>CONCLUSION</a:t>
            </a:r>
            <a:endParaRPr lang="en-CA" dirty="0"/>
          </a:p>
        </p:txBody>
      </p:sp>
      <p:sp>
        <p:nvSpPr>
          <p:cNvPr id="3" name="Subtitle 2">
            <a:extLst>
              <a:ext uri="{FF2B5EF4-FFF2-40B4-BE49-F238E27FC236}">
                <a16:creationId xmlns:a16="http://schemas.microsoft.com/office/drawing/2014/main" id="{4507EF47-0CB4-2B54-1859-6CFCA72A3EAF}"/>
              </a:ext>
            </a:extLst>
          </p:cNvPr>
          <p:cNvSpPr>
            <a:spLocks noGrp="1"/>
          </p:cNvSpPr>
          <p:nvPr>
            <p:ph type="subTitle" idx="1"/>
          </p:nvPr>
        </p:nvSpPr>
        <p:spPr>
          <a:xfrm>
            <a:off x="4085251" y="1007706"/>
            <a:ext cx="7892143" cy="5057192"/>
          </a:xfrm>
        </p:spPr>
        <p:txBody>
          <a:bodyPr>
            <a:normAutofit fontScale="40000" lnSpcReduction="20000"/>
          </a:bodyPr>
          <a:lstStyle/>
          <a:p>
            <a:r>
              <a:rPr lang="en-US" sz="5600" b="0" i="0" dirty="0">
                <a:effectLst/>
                <a:latin typeface="-apple-system"/>
              </a:rPr>
              <a:t>I hope this worksheet has provided a framework to test more (and hopefully better) ideas utilizing ML Models. </a:t>
            </a:r>
            <a:endParaRPr lang="en-US" sz="5600" dirty="0">
              <a:latin typeface="-apple-system"/>
            </a:endParaRPr>
          </a:p>
          <a:p>
            <a:r>
              <a:rPr lang="en-US" sz="5600" b="0" i="1" dirty="0">
                <a:effectLst/>
                <a:latin typeface="-apple-system"/>
              </a:rPr>
              <a:t>FUTURE WORK</a:t>
            </a:r>
          </a:p>
          <a:p>
            <a:pPr algn="l" fontAlgn="auto">
              <a:buFont typeface="Arial" panose="020B0604020202020204" pitchFamily="34" charset="0"/>
              <a:buChar char="•"/>
            </a:pPr>
            <a:r>
              <a:rPr lang="en-US" sz="5600" b="0" i="0" dirty="0">
                <a:effectLst/>
                <a:latin typeface="-apple-system"/>
              </a:rPr>
              <a:t>Can test over different granularities such as seconds, hours, days &amp; months or see how it does with intraday trading.</a:t>
            </a:r>
          </a:p>
          <a:p>
            <a:pPr algn="l" fontAlgn="auto">
              <a:buFont typeface="Arial" panose="020B0604020202020204" pitchFamily="34" charset="0"/>
              <a:buChar char="•"/>
            </a:pPr>
            <a:r>
              <a:rPr lang="en-US" sz="5600" b="0" i="0" dirty="0">
                <a:effectLst/>
                <a:latin typeface="-apple-system"/>
              </a:rPr>
              <a:t>Make a more robust model that possibly forecast movement vs. trying to capture a very noise next day indicator.</a:t>
            </a:r>
          </a:p>
          <a:p>
            <a:pPr algn="l" fontAlgn="auto">
              <a:buFont typeface="Arial" panose="020B0604020202020204" pitchFamily="34" charset="0"/>
              <a:buChar char="•"/>
            </a:pPr>
            <a:r>
              <a:rPr lang="en-US" sz="5600" b="0" i="0" dirty="0">
                <a:effectLst/>
                <a:latin typeface="-apple-system"/>
              </a:rPr>
              <a:t>Try to predict a target further in the future than a day.</a:t>
            </a:r>
          </a:p>
          <a:p>
            <a:pPr algn="l" fontAlgn="auto">
              <a:buFont typeface="Arial" panose="020B0604020202020204" pitchFamily="34" charset="0"/>
              <a:buChar char="•"/>
            </a:pPr>
            <a:r>
              <a:rPr lang="en-US" sz="5600" b="0" i="0" dirty="0">
                <a:effectLst/>
                <a:latin typeface="-apple-system"/>
              </a:rPr>
              <a:t>Find a better Slow/Fast Window optimization method that could consider a region of values vs. just the max value.</a:t>
            </a:r>
          </a:p>
          <a:p>
            <a:pPr algn="l" fontAlgn="auto">
              <a:buFont typeface="Arial" panose="020B0604020202020204" pitchFamily="34" charset="0"/>
              <a:buChar char="•"/>
            </a:pPr>
            <a:r>
              <a:rPr lang="en-US" sz="5600" b="0" i="0" dirty="0">
                <a:effectLst/>
                <a:latin typeface="-apple-system"/>
              </a:rPr>
              <a:t>Run this strategy over a portfolio to have less dead time for our money.</a:t>
            </a:r>
          </a:p>
          <a:p>
            <a:endParaRPr lang="en-CA" dirty="0"/>
          </a:p>
        </p:txBody>
      </p:sp>
      <p:sp>
        <p:nvSpPr>
          <p:cNvPr id="4" name="Date Placeholder 3">
            <a:extLst>
              <a:ext uri="{FF2B5EF4-FFF2-40B4-BE49-F238E27FC236}">
                <a16:creationId xmlns:a16="http://schemas.microsoft.com/office/drawing/2014/main" id="{6C3A5E89-5406-6FF7-6D2A-9C86ADCAF7D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E4EC689-D947-AD82-BE4E-3BDD36D51B7C}"/>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9D669421-8D35-E5B1-7110-6B67931BED5B}"/>
              </a:ext>
            </a:extLst>
          </p:cNvPr>
          <p:cNvSpPr>
            <a:spLocks noGrp="1"/>
          </p:cNvSpPr>
          <p:nvPr>
            <p:ph type="sldNum" sz="quarter" idx="12"/>
          </p:nvPr>
        </p:nvSpPr>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1943206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1D648-962F-D4ED-7679-3EFD8ACFFA80}"/>
              </a:ext>
            </a:extLst>
          </p:cNvPr>
          <p:cNvSpPr>
            <a:spLocks noGrp="1"/>
          </p:cNvSpPr>
          <p:nvPr>
            <p:ph type="title"/>
          </p:nvPr>
        </p:nvSpPr>
        <p:spPr>
          <a:xfrm>
            <a:off x="670035" y="2845566"/>
            <a:ext cx="10515600" cy="1325563"/>
          </a:xfrm>
        </p:spPr>
        <p:txBody>
          <a:bodyPr>
            <a:normAutofit/>
          </a:bodyPr>
          <a:lstStyle/>
          <a:p>
            <a:pPr algn="ctr"/>
            <a:r>
              <a:rPr lang="en-US" sz="5400" b="1" dirty="0"/>
              <a:t>Smart Contract</a:t>
            </a:r>
          </a:p>
        </p:txBody>
      </p:sp>
    </p:spTree>
    <p:extLst>
      <p:ext uri="{BB962C8B-B14F-4D97-AF65-F5344CB8AC3E}">
        <p14:creationId xmlns:p14="http://schemas.microsoft.com/office/powerpoint/2010/main" val="2938546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82EFC-D6B6-ED05-B734-EF0233887F71}"/>
              </a:ext>
            </a:extLst>
          </p:cNvPr>
          <p:cNvSpPr>
            <a:spLocks noGrp="1"/>
          </p:cNvSpPr>
          <p:nvPr>
            <p:ph type="title"/>
          </p:nvPr>
        </p:nvSpPr>
        <p:spPr/>
        <p:txBody>
          <a:bodyPr/>
          <a:lstStyle/>
          <a:p>
            <a:r>
              <a:rPr lang="en-SN" dirty="0"/>
              <a:t>Get Bit Coins Prices</a:t>
            </a:r>
          </a:p>
        </p:txBody>
      </p:sp>
      <p:pic>
        <p:nvPicPr>
          <p:cNvPr id="5" name="Content Placeholder 4" descr="Graphical user interface, text&#10;&#10;Description automatically generated">
            <a:extLst>
              <a:ext uri="{FF2B5EF4-FFF2-40B4-BE49-F238E27FC236}">
                <a16:creationId xmlns:a16="http://schemas.microsoft.com/office/drawing/2014/main" id="{56EF4976-D85D-43D1-433C-C50507242A7C}"/>
              </a:ext>
            </a:extLst>
          </p:cNvPr>
          <p:cNvPicPr>
            <a:picLocks noGrp="1" noChangeAspect="1"/>
          </p:cNvPicPr>
          <p:nvPr>
            <p:ph idx="1"/>
          </p:nvPr>
        </p:nvPicPr>
        <p:blipFill>
          <a:blip r:embed="rId2"/>
          <a:stretch>
            <a:fillRect/>
          </a:stretch>
        </p:blipFill>
        <p:spPr>
          <a:xfrm>
            <a:off x="2673301" y="1825625"/>
            <a:ext cx="6845397" cy="4351338"/>
          </a:xfrm>
        </p:spPr>
      </p:pic>
    </p:spTree>
    <p:extLst>
      <p:ext uri="{BB962C8B-B14F-4D97-AF65-F5344CB8AC3E}">
        <p14:creationId xmlns:p14="http://schemas.microsoft.com/office/powerpoint/2010/main" val="2512708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FE757-ABD1-C4D3-965B-2652182CA06D}"/>
              </a:ext>
            </a:extLst>
          </p:cNvPr>
          <p:cNvSpPr>
            <a:spLocks noGrp="1"/>
          </p:cNvSpPr>
          <p:nvPr>
            <p:ph type="title"/>
          </p:nvPr>
        </p:nvSpPr>
        <p:spPr/>
        <p:txBody>
          <a:bodyPr/>
          <a:lstStyle/>
          <a:p>
            <a:r>
              <a:rPr lang="en-SN" dirty="0"/>
              <a:t>Wallet in Ganache was debited</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99B11CDC-C305-2B9D-463B-022639892D2F}"/>
              </a:ext>
            </a:extLst>
          </p:cNvPr>
          <p:cNvPicPr>
            <a:picLocks noGrp="1" noChangeAspect="1"/>
          </p:cNvPicPr>
          <p:nvPr>
            <p:ph idx="1"/>
          </p:nvPr>
        </p:nvPicPr>
        <p:blipFill>
          <a:blip r:embed="rId2"/>
          <a:stretch>
            <a:fillRect/>
          </a:stretch>
        </p:blipFill>
        <p:spPr>
          <a:xfrm>
            <a:off x="2614930" y="1825625"/>
            <a:ext cx="6962140" cy="4351338"/>
          </a:xfrm>
        </p:spPr>
      </p:pic>
    </p:spTree>
    <p:extLst>
      <p:ext uri="{BB962C8B-B14F-4D97-AF65-F5344CB8AC3E}">
        <p14:creationId xmlns:p14="http://schemas.microsoft.com/office/powerpoint/2010/main" val="1539605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A60E8-308F-3F44-E1CD-2FDD2FC2873D}"/>
              </a:ext>
            </a:extLst>
          </p:cNvPr>
          <p:cNvSpPr>
            <a:spLocks noGrp="1"/>
          </p:cNvSpPr>
          <p:nvPr>
            <p:ph type="title"/>
          </p:nvPr>
        </p:nvSpPr>
        <p:spPr/>
        <p:txBody>
          <a:bodyPr/>
          <a:lstStyle/>
          <a:p>
            <a:pPr algn="ctr"/>
            <a:r>
              <a:rPr lang="en-US" dirty="0"/>
              <a:t> Display Crypto (BTC and ETH) and additional functions available.</a:t>
            </a:r>
            <a:endParaRPr lang="en-SN" dirty="0"/>
          </a:p>
        </p:txBody>
      </p:sp>
      <p:pic>
        <p:nvPicPr>
          <p:cNvPr id="5" name="Content Placeholder 4" descr="A screenshot of a computer&#10;&#10;Description automatically generated">
            <a:extLst>
              <a:ext uri="{FF2B5EF4-FFF2-40B4-BE49-F238E27FC236}">
                <a16:creationId xmlns:a16="http://schemas.microsoft.com/office/drawing/2014/main" id="{DC987C06-8C86-D25C-AC86-3687CFA8979E}"/>
              </a:ext>
            </a:extLst>
          </p:cNvPr>
          <p:cNvPicPr>
            <a:picLocks noGrp="1" noChangeAspect="1"/>
          </p:cNvPicPr>
          <p:nvPr>
            <p:ph idx="1"/>
          </p:nvPr>
        </p:nvPicPr>
        <p:blipFill>
          <a:blip r:embed="rId2"/>
          <a:stretch>
            <a:fillRect/>
          </a:stretch>
        </p:blipFill>
        <p:spPr>
          <a:xfrm>
            <a:off x="2658729" y="1825625"/>
            <a:ext cx="6874542" cy="4351338"/>
          </a:xfrm>
        </p:spPr>
      </p:pic>
    </p:spTree>
    <p:extLst>
      <p:ext uri="{BB962C8B-B14F-4D97-AF65-F5344CB8AC3E}">
        <p14:creationId xmlns:p14="http://schemas.microsoft.com/office/powerpoint/2010/main" val="322848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a:t>MEET OUR TEAM</a:t>
            </a:r>
          </a:p>
        </p:txBody>
      </p:sp>
      <p:pic>
        <p:nvPicPr>
          <p:cNvPr id="16" name="Picture Placeholder 15" descr="Headshot for team slides ">
            <a:extLst>
              <a:ext uri="{FF2B5EF4-FFF2-40B4-BE49-F238E27FC236}">
                <a16:creationId xmlns:a16="http://schemas.microsoft.com/office/drawing/2014/main" id="{788ADF35-7762-4E85-BE67-27FDB5522B9D}"/>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3847351" y="2886073"/>
            <a:ext cx="1845511" cy="1845511"/>
          </a:xfrm>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3578300" y="5084524"/>
            <a:ext cx="2330816" cy="343061"/>
          </a:xfrm>
        </p:spPr>
        <p:txBody>
          <a:bodyPr/>
          <a:lstStyle/>
          <a:p>
            <a:r>
              <a:rPr lang="en-US" dirty="0" err="1"/>
              <a:t>Olagoke</a:t>
            </a:r>
            <a:r>
              <a:rPr lang="en-US" dirty="0"/>
              <a:t> Michael Kupolati</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3836913" y="5478796"/>
            <a:ext cx="1855949" cy="343061"/>
          </a:xfrm>
        </p:spPr>
        <p:txBody>
          <a:bodyPr/>
          <a:lstStyle/>
          <a:p>
            <a:r>
              <a:rPr lang="en-US" dirty="0"/>
              <a:t>Chief Executive Officer</a:t>
            </a:r>
          </a:p>
        </p:txBody>
      </p:sp>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6068964" y="5084524"/>
            <a:ext cx="2317707" cy="343061"/>
          </a:xfrm>
        </p:spPr>
        <p:txBody>
          <a:bodyPr/>
          <a:lstStyle/>
          <a:p>
            <a:r>
              <a:rPr lang="en-US" dirty="0"/>
              <a:t>Abdoulaye Kane</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6327577" y="5478796"/>
            <a:ext cx="1845511" cy="343061"/>
          </a:xfrm>
        </p:spPr>
        <p:txBody>
          <a:bodyPr/>
          <a:lstStyle/>
          <a:p>
            <a:r>
              <a:rPr lang="en-US" dirty="0"/>
              <a:t>President</a:t>
            </a:r>
          </a:p>
        </p:txBody>
      </p:sp>
      <p:pic>
        <p:nvPicPr>
          <p:cNvPr id="22" name="Picture Placeholder 21" descr="Headshot for team slides ">
            <a:extLst>
              <a:ext uri="{FF2B5EF4-FFF2-40B4-BE49-F238E27FC236}">
                <a16:creationId xmlns:a16="http://schemas.microsoft.com/office/drawing/2014/main" id="{82AF3253-9767-4EC7-B0DB-3A850BEFB035}"/>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val="0"/>
              </a:ext>
            </a:extLst>
          </a:blip>
          <a:srcRect/>
          <a:stretch/>
        </p:blipFill>
        <p:spPr>
          <a:xfrm>
            <a:off x="6499140" y="2886073"/>
            <a:ext cx="1845511" cy="1845511"/>
          </a:xfrm>
        </p:spPr>
      </p:pic>
      <p:sp>
        <p:nvSpPr>
          <p:cNvPr id="23" name="Date Placeholder 22">
            <a:extLst>
              <a:ext uri="{FF2B5EF4-FFF2-40B4-BE49-F238E27FC236}">
                <a16:creationId xmlns:a16="http://schemas.microsoft.com/office/drawing/2014/main" id="{637DEDF5-3FCD-4BC2-86A5-7BE2BF01EA38}"/>
              </a:ext>
            </a:extLst>
          </p:cNvPr>
          <p:cNvSpPr>
            <a:spLocks noGrp="1"/>
          </p:cNvSpPr>
          <p:nvPr>
            <p:ph type="dt" sz="half" idx="10"/>
          </p:nvPr>
        </p:nvSpPr>
        <p:spPr>
          <a:xfrm>
            <a:off x="838200" y="6356350"/>
            <a:ext cx="2743200" cy="365125"/>
          </a:xfrm>
        </p:spPr>
        <p:txBody>
          <a:bodyPr/>
          <a:lstStyle/>
          <a:p>
            <a:r>
              <a:rPr lang="en-US" dirty="0"/>
              <a:t>20XX</a:t>
            </a:r>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2619301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1E87-42A5-87E4-11D1-D4B9C0718F96}"/>
              </a:ext>
            </a:extLst>
          </p:cNvPr>
          <p:cNvSpPr>
            <a:spLocks noGrp="1"/>
          </p:cNvSpPr>
          <p:nvPr>
            <p:ph type="title"/>
          </p:nvPr>
        </p:nvSpPr>
        <p:spPr/>
        <p:txBody>
          <a:bodyPr/>
          <a:lstStyle/>
          <a:p>
            <a:r>
              <a:rPr lang="en-SN" dirty="0"/>
              <a:t>Presentation</a:t>
            </a:r>
          </a:p>
        </p:txBody>
      </p:sp>
      <p:sp>
        <p:nvSpPr>
          <p:cNvPr id="3" name="Content Placeholder 2">
            <a:extLst>
              <a:ext uri="{FF2B5EF4-FFF2-40B4-BE49-F238E27FC236}">
                <a16:creationId xmlns:a16="http://schemas.microsoft.com/office/drawing/2014/main" id="{740FA442-7632-B396-A5BF-8369E434ACAF}"/>
              </a:ext>
            </a:extLst>
          </p:cNvPr>
          <p:cNvSpPr>
            <a:spLocks noGrp="1"/>
          </p:cNvSpPr>
          <p:nvPr>
            <p:ph idx="1"/>
          </p:nvPr>
        </p:nvSpPr>
        <p:spPr/>
        <p:txBody>
          <a:bodyPr>
            <a:normAutofit fontScale="40000" lnSpcReduction="20000"/>
          </a:bodyPr>
          <a:lstStyle/>
          <a:p>
            <a:pPr>
              <a:lnSpc>
                <a:spcPct val="100000"/>
              </a:lnSpc>
              <a:buFont typeface="Wingdings" pitchFamily="2" charset="2"/>
              <a:buChar char="§"/>
            </a:pPr>
            <a:r>
              <a:rPr lang="en-US" sz="6400" dirty="0">
                <a:latin typeface="Calibri" panose="020F0502020204030204" pitchFamily="34" charset="0"/>
                <a:cs typeface="Times New Roman" panose="02020603050405020304" pitchFamily="18" charset="0"/>
              </a:rPr>
              <a:t>Step 1: Algorithmic Trading</a:t>
            </a:r>
          </a:p>
          <a:p>
            <a:pPr lvl="1">
              <a:lnSpc>
                <a:spcPct val="100000"/>
              </a:lnSpc>
              <a:buFont typeface="Wingdings" pitchFamily="2" charset="2"/>
              <a:buChar char="§"/>
            </a:pPr>
            <a:r>
              <a:rPr lang="en-US" sz="6000" dirty="0">
                <a:latin typeface="Calibri" panose="020F0502020204030204" pitchFamily="34" charset="0"/>
                <a:cs typeface="Times New Roman" panose="02020603050405020304" pitchFamily="18" charset="0"/>
              </a:rPr>
              <a:t>Import data </a:t>
            </a:r>
          </a:p>
          <a:p>
            <a:pPr lvl="1">
              <a:lnSpc>
                <a:spcPct val="100000"/>
              </a:lnSpc>
              <a:buFont typeface="Wingdings" pitchFamily="2" charset="2"/>
              <a:buChar char="§"/>
            </a:pPr>
            <a:r>
              <a:rPr lang="en-US" sz="6000" dirty="0">
                <a:latin typeface="Calibri" panose="020F0502020204030204" pitchFamily="34" charset="0"/>
                <a:cs typeface="Times New Roman" panose="02020603050405020304" pitchFamily="18" charset="0"/>
              </a:rPr>
              <a:t>Prepare the data </a:t>
            </a:r>
          </a:p>
          <a:p>
            <a:pPr lvl="1">
              <a:lnSpc>
                <a:spcPct val="100000"/>
              </a:lnSpc>
              <a:buFont typeface="Wingdings" pitchFamily="2" charset="2"/>
              <a:buChar char="§"/>
            </a:pPr>
            <a:r>
              <a:rPr lang="en-US" sz="6000" dirty="0">
                <a:latin typeface="Calibri" panose="020F0502020204030204" pitchFamily="34" charset="0"/>
                <a:cs typeface="Times New Roman" panose="02020603050405020304" pitchFamily="18" charset="0"/>
              </a:rPr>
              <a:t>Analysis and generate trade signals using average crossover strategy</a:t>
            </a:r>
          </a:p>
          <a:p>
            <a:pPr lvl="1">
              <a:lnSpc>
                <a:spcPct val="100000"/>
              </a:lnSpc>
              <a:buFont typeface="Wingdings" pitchFamily="2" charset="2"/>
              <a:buChar char="§"/>
            </a:pPr>
            <a:r>
              <a:rPr lang="en-US" sz="6000" dirty="0">
                <a:latin typeface="Calibri" panose="020F0502020204030204" pitchFamily="34" charset="0"/>
                <a:cs typeface="Times New Roman" panose="02020603050405020304" pitchFamily="18" charset="0"/>
              </a:rPr>
              <a:t>Predict stock, crypto and futures.</a:t>
            </a:r>
          </a:p>
          <a:p>
            <a:pPr lvl="1">
              <a:lnSpc>
                <a:spcPct val="100000"/>
              </a:lnSpc>
              <a:buFont typeface="Wingdings" pitchFamily="2" charset="2"/>
              <a:buChar char="§"/>
            </a:pPr>
            <a:r>
              <a:rPr lang="en-US" sz="6400" dirty="0">
                <a:latin typeface="Calibri" panose="020F0502020204030204" pitchFamily="34" charset="0"/>
                <a:cs typeface="Times New Roman" panose="02020603050405020304" pitchFamily="18" charset="0"/>
              </a:rPr>
              <a:t>Create a Logistic Regression Model with the original Data </a:t>
            </a:r>
          </a:p>
          <a:p>
            <a:pPr lvl="1">
              <a:lnSpc>
                <a:spcPct val="100000"/>
              </a:lnSpc>
              <a:buFont typeface="Wingdings" pitchFamily="2" charset="2"/>
              <a:buChar char="§"/>
            </a:pPr>
            <a:r>
              <a:rPr lang="en-US" sz="6000" dirty="0">
                <a:latin typeface="Calibri" panose="020F0502020204030204" pitchFamily="34" charset="0"/>
                <a:cs typeface="Times New Roman" panose="02020603050405020304" pitchFamily="18" charset="0"/>
              </a:rPr>
              <a:t>Predict a Logistic Regression Model with Resample Training data </a:t>
            </a:r>
          </a:p>
          <a:p>
            <a:pPr>
              <a:lnSpc>
                <a:spcPct val="100000"/>
              </a:lnSpc>
              <a:buFont typeface="Wingdings" pitchFamily="2" charset="2"/>
              <a:buChar char="§"/>
            </a:pPr>
            <a:r>
              <a:rPr lang="en-US" sz="6400" dirty="0">
                <a:latin typeface="Calibri" panose="020F0502020204030204" pitchFamily="34" charset="0"/>
                <a:cs typeface="Times New Roman" panose="02020603050405020304" pitchFamily="18" charset="0"/>
              </a:rPr>
              <a:t>Step 2: Smart Contract</a:t>
            </a:r>
          </a:p>
          <a:p>
            <a:pPr lvl="1">
              <a:lnSpc>
                <a:spcPct val="100000"/>
              </a:lnSpc>
              <a:buFont typeface="Wingdings" pitchFamily="2" charset="2"/>
              <a:buChar char="§"/>
            </a:pPr>
            <a:r>
              <a:rPr lang="en-US" sz="6000" dirty="0">
                <a:latin typeface="Calibri" panose="020F0502020204030204" pitchFamily="34" charset="0"/>
                <a:cs typeface="Times New Roman" panose="02020603050405020304" pitchFamily="18" charset="0"/>
              </a:rPr>
              <a:t>Get crypto BTC  and ETH latest prices</a:t>
            </a:r>
          </a:p>
          <a:p>
            <a:pPr lvl="1">
              <a:lnSpc>
                <a:spcPct val="100000"/>
              </a:lnSpc>
              <a:buFont typeface="Wingdings" pitchFamily="2" charset="2"/>
              <a:buChar char="§"/>
            </a:pPr>
            <a:r>
              <a:rPr lang="en-US" sz="6000" dirty="0">
                <a:latin typeface="Calibri" panose="020F0502020204030204" pitchFamily="34" charset="0"/>
                <a:cs typeface="Times New Roman" panose="02020603050405020304" pitchFamily="18" charset="0"/>
              </a:rPr>
              <a:t>Crypto </a:t>
            </a:r>
            <a:r>
              <a:rPr lang="en-US" sz="6000" dirty="0" err="1">
                <a:latin typeface="Calibri" panose="020F0502020204030204" pitchFamily="34" charset="0"/>
                <a:cs typeface="Times New Roman" panose="02020603050405020304" pitchFamily="18" charset="0"/>
              </a:rPr>
              <a:t>Crowdsale</a:t>
            </a:r>
            <a:r>
              <a:rPr lang="en-US" sz="6000" dirty="0">
                <a:latin typeface="Calibri" panose="020F0502020204030204" pitchFamily="34" charset="0"/>
                <a:cs typeface="Times New Roman" panose="02020603050405020304" pitchFamily="18" charset="0"/>
              </a:rPr>
              <a:t>. </a:t>
            </a:r>
          </a:p>
          <a:p>
            <a:pPr marL="0" indent="0">
              <a:lnSpc>
                <a:spcPct val="100000"/>
              </a:lnSpc>
              <a:buNone/>
            </a:pPr>
            <a:endParaRPr lang="en-US" sz="2000" b="0" dirty="0">
              <a:solidFill>
                <a:srgbClr val="D4D4D4"/>
              </a:solidFill>
              <a:effectLst/>
              <a:latin typeface="Menlo" panose="020B0609030804020204" pitchFamily="49" charset="0"/>
            </a:endParaRPr>
          </a:p>
          <a:p>
            <a:pPr marL="0" indent="0">
              <a:lnSpc>
                <a:spcPct val="100000"/>
              </a:lnSpc>
              <a:buNone/>
            </a:pPr>
            <a:br>
              <a:rPr lang="en-US" sz="2000" b="0" dirty="0">
                <a:solidFill>
                  <a:srgbClr val="D4D4D4"/>
                </a:solidFill>
                <a:effectLst/>
                <a:latin typeface="Menlo" panose="020B0609030804020204" pitchFamily="49" charset="0"/>
              </a:rPr>
            </a:br>
            <a:endParaRPr lang="en-US" sz="2000" b="0" dirty="0">
              <a:solidFill>
                <a:srgbClr val="D4D4D4"/>
              </a:solidFill>
              <a:effectLst/>
              <a:latin typeface="Menlo" panose="020B0609030804020204" pitchFamily="49" charset="0"/>
            </a:endParaRPr>
          </a:p>
          <a:p>
            <a:endParaRPr lang="en-SN" dirty="0"/>
          </a:p>
        </p:txBody>
      </p:sp>
    </p:spTree>
    <p:extLst>
      <p:ext uri="{BB962C8B-B14F-4D97-AF65-F5344CB8AC3E}">
        <p14:creationId xmlns:p14="http://schemas.microsoft.com/office/powerpoint/2010/main" val="2202895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1371997"/>
          </a:xfrm>
        </p:spPr>
        <p:txBody>
          <a:bodyPr>
            <a:normAutofit fontScale="77500" lnSpcReduction="20000"/>
          </a:bodyPr>
          <a:lstStyle/>
          <a:p>
            <a:r>
              <a:rPr lang="en-US" dirty="0" err="1"/>
              <a:t>Olagoke</a:t>
            </a:r>
            <a:r>
              <a:rPr lang="en-US" dirty="0"/>
              <a:t> Michael Kupolati</a:t>
            </a:r>
          </a:p>
          <a:p>
            <a:r>
              <a:rPr lang="en-US" dirty="0"/>
              <a:t>gkupolati@gmail.com</a:t>
            </a:r>
          </a:p>
          <a:p>
            <a:r>
              <a:rPr lang="en-US" b="0" i="0" u="sng" dirty="0">
                <a:effectLst/>
                <a:latin typeface="-apple-system"/>
              </a:rPr>
              <a:t>https://github.com/gkupolati/Final_Project_AlgorithmicTrading_SmartContract.git</a:t>
            </a:r>
            <a:endParaRPr lang="en-US" dirty="0"/>
          </a:p>
        </p:txBody>
      </p:sp>
      <p:sp>
        <p:nvSpPr>
          <p:cNvPr id="4" name="Date Placeholder 3">
            <a:extLst>
              <a:ext uri="{FF2B5EF4-FFF2-40B4-BE49-F238E27FC236}">
                <a16:creationId xmlns:a16="http://schemas.microsoft.com/office/drawing/2014/main" id="{A47C7382-18E7-4821-8C61-461D6BBE08FC}"/>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30</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6E4C4-7BDB-1A8D-76A9-65734EAEB885}"/>
              </a:ext>
            </a:extLst>
          </p:cNvPr>
          <p:cNvSpPr>
            <a:spLocks noGrp="1"/>
          </p:cNvSpPr>
          <p:nvPr>
            <p:ph type="title"/>
          </p:nvPr>
        </p:nvSpPr>
        <p:spPr>
          <a:xfrm>
            <a:off x="712076" y="2519746"/>
            <a:ext cx="10515600" cy="1325563"/>
          </a:xfrm>
        </p:spPr>
        <p:txBody>
          <a:bodyPr>
            <a:normAutofit/>
          </a:bodyPr>
          <a:lstStyle/>
          <a:p>
            <a:pPr algn="ctr"/>
            <a:r>
              <a:rPr lang="en-US" sz="6600" b="1" dirty="0"/>
              <a:t>Algorithmic Trading</a:t>
            </a:r>
          </a:p>
        </p:txBody>
      </p:sp>
    </p:spTree>
    <p:extLst>
      <p:ext uri="{BB962C8B-B14F-4D97-AF65-F5344CB8AC3E}">
        <p14:creationId xmlns:p14="http://schemas.microsoft.com/office/powerpoint/2010/main" val="3287234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5150498" y="4236098"/>
            <a:ext cx="6951306" cy="1320944"/>
          </a:xfrm>
        </p:spPr>
        <p:txBody>
          <a:bodyPr/>
          <a:lstStyle/>
          <a:p>
            <a:pPr algn="just">
              <a:lnSpc>
                <a:spcPct val="107000"/>
              </a:lnSpc>
              <a:spcBef>
                <a:spcPts val="720"/>
              </a:spcBef>
            </a:pPr>
            <a:r>
              <a:rPr lang="en-CA" sz="1800" i="1" kern="0" spc="-20" dirty="0">
                <a:solidFill>
                  <a:srgbClr val="292929"/>
                </a:solidFill>
                <a:effectLst/>
                <a:latin typeface="Calibri" panose="020F0502020204030204" pitchFamily="34" charset="0"/>
                <a:ea typeface="Times New Roman" panose="02020603050405020304" pitchFamily="18" charset="0"/>
                <a:cs typeface="Times New Roman" panose="02020603050405020304" pitchFamily="18" charset="0"/>
              </a:rPr>
              <a:t>Portfolio Optimization &amp; ML PREDICTIVE MODELS with focus on Trade Signals GENERATION using Moving Average (MA) Crossover Strategy (A Python implementation)</a:t>
            </a:r>
            <a:endParaRPr lang="en-CA" sz="1800" i="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5249715" y="5810824"/>
            <a:ext cx="4941770" cy="776588"/>
          </a:xfrm>
        </p:spPr>
        <p:txBody>
          <a:bodyPr>
            <a:normAutofit/>
          </a:bodyPr>
          <a:lstStyle/>
          <a:p>
            <a:endParaRPr lang="en-US" dirty="0"/>
          </a:p>
        </p:txBody>
      </p:sp>
    </p:spTree>
    <p:extLst>
      <p:ext uri="{BB962C8B-B14F-4D97-AF65-F5344CB8AC3E}">
        <p14:creationId xmlns:p14="http://schemas.microsoft.com/office/powerpoint/2010/main" val="2586058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2895600" cy="2519363"/>
          </a:xfrm>
        </p:spPr>
        <p:txBody>
          <a:bodyPr>
            <a:normAutofit fontScale="77500" lnSpcReduction="20000"/>
          </a:bodyPr>
          <a:lstStyle/>
          <a:p>
            <a:r>
              <a:rPr lang="en-US" dirty="0"/>
              <a:t>Introduction</a:t>
            </a:r>
          </a:p>
          <a:p>
            <a:r>
              <a:rPr lang="en-US" dirty="0"/>
              <a:t>Primary goals </a:t>
            </a:r>
          </a:p>
          <a:p>
            <a:r>
              <a:rPr lang="en-US" dirty="0"/>
              <a:t>Project Description/Methodology</a:t>
            </a:r>
          </a:p>
          <a:p>
            <a:r>
              <a:rPr lang="en-US" dirty="0"/>
              <a:t>Implementation/Results</a:t>
            </a:r>
          </a:p>
          <a:p>
            <a:r>
              <a:rPr lang="en-US" dirty="0"/>
              <a:t>Looking forward</a:t>
            </a:r>
          </a:p>
        </p:txBody>
      </p:sp>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a:xfrm>
            <a:off x="1333500" y="6356350"/>
            <a:ext cx="985157" cy="365125"/>
          </a:xfrm>
        </p:spPr>
        <p:txBody>
          <a:bodyPr/>
          <a:lstStyle/>
          <a:p>
            <a:r>
              <a:rPr lang="en-US" dirty="0"/>
              <a:t>02/2023</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Portfolio Optimization – Supervised learning models</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447800" y="262716"/>
            <a:ext cx="5111750" cy="1204912"/>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86613" y="1103734"/>
            <a:ext cx="7819052" cy="1525588"/>
          </a:xfrm>
        </p:spPr>
        <p:txBody>
          <a:bodyPr>
            <a:normAutofit fontScale="25000" lnSpcReduction="20000"/>
          </a:bodyPr>
          <a:lstStyle/>
          <a:p>
            <a:pPr algn="just">
              <a:lnSpc>
                <a:spcPts val="2100"/>
              </a:lnSpc>
              <a:spcBef>
                <a:spcPts val="950"/>
              </a:spcBef>
            </a:pPr>
            <a:endParaRPr lang="en-CA" sz="6400" dirty="0">
              <a:solidFill>
                <a:schemeClr val="bg2">
                  <a:lumMod val="50000"/>
                </a:schemeClr>
              </a:solidFill>
            </a:endParaRPr>
          </a:p>
          <a:p>
            <a:pPr marL="857250" indent="-857250" algn="just">
              <a:lnSpc>
                <a:spcPct val="120000"/>
              </a:lnSpc>
              <a:spcBef>
                <a:spcPts val="950"/>
              </a:spcBef>
              <a:buBlip>
                <a:blip r:embed="rId2"/>
              </a:buBlip>
            </a:pPr>
            <a:r>
              <a:rPr lang="en-CA" sz="5600" b="1" dirty="0">
                <a:solidFill>
                  <a:schemeClr val="bg2">
                    <a:lumMod val="50000"/>
                  </a:schemeClr>
                </a:solidFill>
              </a:rPr>
              <a:t>Moving averages are commonly used in technical analysis of stocks to predict the future price trends. In this project, we have developed a Python script to generate buy/sell signals using simple moving average (SMA) and </a:t>
            </a:r>
            <a:r>
              <a:rPr lang="en-US" sz="5600" b="1" dirty="0">
                <a:solidFill>
                  <a:schemeClr val="bg2">
                    <a:lumMod val="50000"/>
                  </a:schemeClr>
                </a:solidFill>
              </a:rPr>
              <a:t>exponential moving average (EMA or EWMA) as well as evaluate train test split model validation procedure to reveal how the model performs on new data</a:t>
            </a:r>
          </a:p>
          <a:p>
            <a:pPr marL="857250" indent="-857250" algn="just">
              <a:lnSpc>
                <a:spcPct val="107000"/>
              </a:lnSpc>
              <a:spcAft>
                <a:spcPts val="800"/>
              </a:spcAft>
              <a:buBlip>
                <a:blip r:embed="rId3"/>
              </a:buBlip>
            </a:pPr>
            <a:r>
              <a:rPr lang="en-CA" sz="6400" b="1" dirty="0">
                <a:solidFill>
                  <a:schemeClr val="bg2">
                    <a:lumMod val="50000"/>
                  </a:schemeClr>
                </a:solidFill>
              </a:rPr>
              <a:t>Indicators such as Moving averages (MAs), Bollinger bands, Relative Strength Index (RSI) are mathematical technical analysis tools that traders and investors use to analyze the past and anticipate future price trends and patterns. Where fundamental analysts may track economic data, annual reports, or various other measures, quantitative traders and analysts rely on the charts and indicators to help interpret price moves.</a:t>
            </a:r>
          </a:p>
          <a:p>
            <a:pPr marL="857250" indent="-857250" algn="just" latinLnBrk="1">
              <a:lnSpc>
                <a:spcPct val="107000"/>
              </a:lnSpc>
              <a:spcAft>
                <a:spcPts val="800"/>
              </a:spcAft>
              <a:buBlip>
                <a:blip r:embed="rId4"/>
              </a:buBlip>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6400" b="1" dirty="0">
                <a:solidFill>
                  <a:schemeClr val="bg2">
                    <a:lumMod val="50000"/>
                  </a:schemeClr>
                </a:solidFill>
              </a:rPr>
              <a:t>The goal when using indicators is to identify trading opportunities and invest in a maximizing way with a view to optimizing the value of the portfolio. </a:t>
            </a:r>
            <a:endParaRPr lang="en-US" b="1" dirty="0"/>
          </a:p>
          <a:p>
            <a:endParaRPr lang="en-US" dirty="0"/>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20XX</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normAutofit fontScale="90000"/>
          </a:bodyPr>
          <a:lstStyle/>
          <a:p>
            <a:r>
              <a:rPr lang="en-US" dirty="0"/>
              <a:t>PRIMARY GOALS</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179570" cy="1543058"/>
          </a:xfrm>
        </p:spPr>
        <p:txBody>
          <a:bodyPr>
            <a:normAutofit fontScale="62500" lnSpcReduction="20000"/>
          </a:bodyPr>
          <a:lstStyle/>
          <a:p>
            <a:r>
              <a:rPr lang="en-CA" dirty="0"/>
              <a:t>Building a powerful tool to perform technical analysis and generate trade signals using moving average crossover strategy</a:t>
            </a:r>
            <a:r>
              <a:rPr lang="en-US" dirty="0"/>
              <a:t>.</a:t>
            </a:r>
          </a:p>
          <a:p>
            <a:r>
              <a:rPr lang="en-CA" dirty="0"/>
              <a:t>Portfolio Prediction- stocks, crypto &amp; futures</a:t>
            </a:r>
          </a:p>
          <a:p>
            <a:r>
              <a:rPr lang="en-CA" dirty="0"/>
              <a:t>Performing back testing to evaluate the performance of different strategies using appropriate metrics</a:t>
            </a:r>
          </a:p>
          <a:p>
            <a:endParaRPr lang="en-CA" dirty="0"/>
          </a:p>
          <a:p>
            <a:endParaRPr lang="en-US" dirty="0"/>
          </a:p>
          <a:p>
            <a:endParaRPr lang="en-US" dirty="0"/>
          </a:p>
        </p:txBody>
      </p:sp>
    </p:spTree>
    <p:extLst>
      <p:ext uri="{BB962C8B-B14F-4D97-AF65-F5344CB8AC3E}">
        <p14:creationId xmlns:p14="http://schemas.microsoft.com/office/powerpoint/2010/main" val="379728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0"/>
            <a:ext cx="10515600" cy="1325563"/>
          </a:xfrm>
        </p:spPr>
        <p:txBody>
          <a:bodyPr/>
          <a:lstStyle/>
          <a:p>
            <a:r>
              <a:rPr lang="en-US" sz="2800" kern="1200" dirty="0" err="1">
                <a:solidFill>
                  <a:schemeClr val="tx1"/>
                </a:solidFill>
                <a:latin typeface="+mj-lt"/>
                <a:ea typeface="+mj-ea"/>
                <a:cs typeface="+mj-cs"/>
              </a:rPr>
              <a:t>Dataframe</a:t>
            </a:r>
            <a:r>
              <a:rPr lang="en-US" sz="2800" kern="1200" dirty="0">
                <a:solidFill>
                  <a:schemeClr val="tx1"/>
                </a:solidFill>
                <a:latin typeface="+mj-lt"/>
                <a:ea typeface="+mj-ea"/>
                <a:cs typeface="+mj-cs"/>
              </a:rPr>
              <a:t> &amp; SIGNALS </a:t>
            </a:r>
            <a:r>
              <a:rPr lang="en-US" dirty="0"/>
              <a:t>- </a:t>
            </a:r>
            <a:r>
              <a:rPr lang="en-US" sz="2800" kern="1200" dirty="0">
                <a:solidFill>
                  <a:schemeClr val="tx1"/>
                </a:solidFill>
                <a:latin typeface="+mj-lt"/>
                <a:ea typeface="+mj-ea"/>
                <a:cs typeface="+mj-cs"/>
              </a:rPr>
              <a:t>INDEX_SP100.csv </a:t>
            </a:r>
            <a:endParaRPr lang="en-US" dirty="0"/>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graphicFrame>
        <p:nvGraphicFramePr>
          <p:cNvPr id="6" name="Chart Placeholder 5" descr="Chart Placeholder">
            <a:extLst>
              <a:ext uri="{FF2B5EF4-FFF2-40B4-BE49-F238E27FC236}">
                <a16:creationId xmlns:a16="http://schemas.microsoft.com/office/drawing/2014/main" id="{6F154ED7-FC5F-4626-9DAE-6254091B6B49}"/>
              </a:ext>
            </a:extLst>
          </p:cNvPr>
          <p:cNvGraphicFramePr>
            <a:graphicFrameLocks noGrp="1"/>
          </p:cNvGraphicFramePr>
          <p:nvPr>
            <p:ph type="chart" sz="quarter" idx="13"/>
          </p:nvPr>
        </p:nvGraphicFramePr>
        <p:xfrm>
          <a:off x="139959" y="1091682"/>
          <a:ext cx="12052040" cy="5264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03579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3362</TotalTime>
  <Words>978</Words>
  <Application>Microsoft Macintosh PowerPoint</Application>
  <PresentationFormat>Widescreen</PresentationFormat>
  <Paragraphs>202</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-apple-system</vt:lpstr>
      <vt:lpstr>Arial</vt:lpstr>
      <vt:lpstr>Calibri</vt:lpstr>
      <vt:lpstr>Calibri Light</vt:lpstr>
      <vt:lpstr>Menlo</vt:lpstr>
      <vt:lpstr>Slack-Lato</vt:lpstr>
      <vt:lpstr>var(--jp-code-font-family)</vt:lpstr>
      <vt:lpstr>Wingdings</vt:lpstr>
      <vt:lpstr>Office Theme</vt:lpstr>
      <vt:lpstr>Project 3:</vt:lpstr>
      <vt:lpstr>Executive summary</vt:lpstr>
      <vt:lpstr>Presentation</vt:lpstr>
      <vt:lpstr>Algorithmic Trading</vt:lpstr>
      <vt:lpstr>Portfolio Optimization &amp; ML PREDICTIVE MODELS with focus on Trade Signals GENERATION using Moving Average (MA) Crossover Strategy (A Python implementation)</vt:lpstr>
      <vt:lpstr>AGENDA</vt:lpstr>
      <vt:lpstr>INTRODUCTION</vt:lpstr>
      <vt:lpstr>PRIMARY GOALS</vt:lpstr>
      <vt:lpstr>Dataframe &amp; SIGNALS - INDEX_SP100.csv </vt:lpstr>
      <vt:lpstr>Dataframe &amp; SIGNALS - INDEX_NASDAQ.csv </vt:lpstr>
      <vt:lpstr>Dataframe &amp; SIGNALS - INDEX_TSX.csv </vt:lpstr>
      <vt:lpstr>CODE snippets</vt:lpstr>
      <vt:lpstr>CODE SNIPPETS</vt:lpstr>
      <vt:lpstr>CODE SNIPPETS</vt:lpstr>
      <vt:lpstr>SMA/EMA CROSSOVER –INDEX_SP100</vt:lpstr>
      <vt:lpstr>hvplot.scatter - INDEX_SP100</vt:lpstr>
      <vt:lpstr>Model Validation Procedure Train test split </vt:lpstr>
      <vt:lpstr>Support vector machines (SVMs)</vt:lpstr>
      <vt:lpstr>Review the classification report associated with the SVC model predictions </vt:lpstr>
      <vt:lpstr>svm_testing_report</vt:lpstr>
      <vt:lpstr>Evaluate a New Machine Learning Classifiers</vt:lpstr>
      <vt:lpstr>Performing the Multiple Linear Regression of crypto currencies for optimization </vt:lpstr>
      <vt:lpstr>findings</vt:lpstr>
      <vt:lpstr>CONCLUSION</vt:lpstr>
      <vt:lpstr>Smart Contract</vt:lpstr>
      <vt:lpstr>Get Bit Coins Prices</vt:lpstr>
      <vt:lpstr>Wallet in Ganache was debited</vt:lpstr>
      <vt:lpstr> Display Crypto (BTC and ETH) and additional functions available.</vt:lpstr>
      <vt:lpstr>MEET OUR 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dc:title>
  <dc:creator>Madina Kane</dc:creator>
  <cp:lastModifiedBy>AFBS 365 Admin</cp:lastModifiedBy>
  <cp:revision>15</cp:revision>
  <dcterms:created xsi:type="dcterms:W3CDTF">2022-12-04T03:19:03Z</dcterms:created>
  <dcterms:modified xsi:type="dcterms:W3CDTF">2023-02-08T15:04:44Z</dcterms:modified>
</cp:coreProperties>
</file>